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autoCompressPictures="0">
  <p:sldMasterIdLst>
    <p:sldMasterId id="2147483648" r:id="rId4"/>
  </p:sldMasterIdLst>
  <p:notesMasterIdLst>
    <p:notesMasterId r:id="rId21"/>
  </p:notesMasterIdLst>
  <p:sldIdLst>
    <p:sldId id="256" r:id="rId5"/>
    <p:sldId id="258" r:id="rId6"/>
    <p:sldId id="259" r:id="rId7"/>
    <p:sldId id="260" r:id="rId8"/>
    <p:sldId id="261" r:id="rId9"/>
    <p:sldId id="262" r:id="rId10"/>
    <p:sldId id="286" r:id="rId11"/>
    <p:sldId id="263" r:id="rId12"/>
    <p:sldId id="264" r:id="rId13"/>
    <p:sldId id="287" r:id="rId14"/>
    <p:sldId id="265" r:id="rId15"/>
    <p:sldId id="266" r:id="rId16"/>
    <p:sldId id="289" r:id="rId17"/>
    <p:sldId id="288" r:id="rId18"/>
    <p:sldId id="268" r:id="rId19"/>
    <p:sldId id="269" r:id="rId20"/>
  </p:sldIdLst>
  <p:sldSz cx="9144000" cy="6858000" type="screen4x3"/>
  <p:notesSz cx="6858000" cy="9144000"/>
  <p:embeddedFontLst>
    <p:embeddedFont>
      <p:font typeface="Twinkl" panose="020B0604020202020204" charset="0"/>
      <p:regular r:id="rId22"/>
      <p:bold r:id="rId23"/>
    </p:embeddedFont>
    <p:embeddedFont>
      <p:font typeface="Calibri" panose="020F0502020204030204" pitchFamily="3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37" userDrawn="1">
          <p15:clr>
            <a:srgbClr val="A4A3A4"/>
          </p15:clr>
        </p15:guide>
        <p15:guide id="2" pos="2880">
          <p15:clr>
            <a:srgbClr val="A4A3A4"/>
          </p15:clr>
        </p15:guide>
        <p15:guide id="3" pos="317" userDrawn="1">
          <p15:clr>
            <a:srgbClr val="A4A3A4"/>
          </p15:clr>
        </p15:guide>
        <p15:guide id="4" orient="horz" pos="3974">
          <p15:clr>
            <a:srgbClr val="A4A3A4"/>
          </p15:clr>
        </p15:guide>
        <p15:guide id="5" pos="5420">
          <p15:clr>
            <a:srgbClr val="A4A3A4"/>
          </p15:clr>
        </p15:guide>
        <p15:guide id="6" orient="horz" pos="346">
          <p15:clr>
            <a:srgbClr val="A4A3A4"/>
          </p15:clr>
        </p15:guide>
        <p15:guide id="7" pos="476" userDrawn="1">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6" roundtripDataSignature="AMtx7mgmLHXKI6xNn8D7P12zyhrj7mG6Z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AD1BE"/>
    <a:srgbClr val="DFEAE1"/>
    <a:srgbClr val="F8BD95"/>
    <a:srgbClr val="F188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19"/>
    <p:restoredTop sz="94624"/>
  </p:normalViewPr>
  <p:slideViewPr>
    <p:cSldViewPr snapToGrid="0">
      <p:cViewPr varScale="1">
        <p:scale>
          <a:sx n="82" d="100"/>
          <a:sy n="82" d="100"/>
        </p:scale>
        <p:origin x="1253" y="62"/>
      </p:cViewPr>
      <p:guideLst>
        <p:guide orient="horz" pos="2137"/>
        <p:guide pos="2880"/>
        <p:guide pos="317"/>
        <p:guide orient="horz" pos="3974"/>
        <p:guide pos="5420"/>
        <p:guide orient="horz" pos="346"/>
        <p:guide pos="476"/>
        <p:guide orient="horz" pos="482"/>
        <p:guide orient="horz" pos="3838"/>
        <p:guide pos="528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36" Type="http://customschemas.google.com/relationships/presentationmetadata" Target="metadata"/><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6" name="Google Shape;116;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05316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8" name="Google Shape;218;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8" name="Google Shape;218;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9031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3" name="Google Shape;263;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3" name="Google Shape;263;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0351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3" name="Google Shape;263;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2252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9" name="Google Shape;319;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7" name="Google Shape;327;p1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hyperlink" Target="https://www.twinkl.co.uk/resources/home-key-stage-1-subjects/pshe"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www.twinkl.co.uk/resources/home-key-stage-1-subjects/pshe"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2"/>
        <p:cNvGrpSpPr/>
        <p:nvPr/>
      </p:nvGrpSpPr>
      <p:grpSpPr>
        <a:xfrm>
          <a:off x="0" y="0"/>
          <a:ext cx="0" cy="0"/>
          <a:chOff x="0" y="0"/>
          <a:chExt cx="0" cy="0"/>
        </a:xfrm>
      </p:grpSpPr>
      <p:sp>
        <p:nvSpPr>
          <p:cNvPr id="13" name="Google Shape;13;p27">
            <a:hlinkClick r:id="rId3"/>
          </p:cNvPr>
          <p:cNvSpPr/>
          <p:nvPr/>
        </p:nvSpPr>
        <p:spPr>
          <a:xfrm>
            <a:off x="4137660" y="3152488"/>
            <a:ext cx="868680" cy="55302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Twinkl" panose="02000000000000000000" pitchFamily="2" charset="0"/>
              <a:ea typeface="Arial"/>
              <a:cs typeface="Arial"/>
              <a:sym typeface="Arial"/>
            </a:endParaRPr>
          </a:p>
        </p:txBody>
      </p:sp>
      <p:sp>
        <p:nvSpPr>
          <p:cNvPr id="14" name="Google Shape;14;p27">
            <a:hlinkClick r:id="rId4"/>
          </p:cNvPr>
          <p:cNvSpPr/>
          <p:nvPr/>
        </p:nvSpPr>
        <p:spPr>
          <a:xfrm>
            <a:off x="6841375" y="3541222"/>
            <a:ext cx="1596043" cy="1064029"/>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Twinkl" panose="02000000000000000000" pitchFamily="2" charset="0"/>
              <a:ea typeface="Arial"/>
              <a:cs typeface="Arial"/>
              <a:sym typeface="Arial"/>
            </a:endParaRPr>
          </a:p>
        </p:txBody>
      </p:sp>
      <p:sp>
        <p:nvSpPr>
          <p:cNvPr id="15" name="Google Shape;15;p27">
            <a:hlinkClick r:id="rId4"/>
          </p:cNvPr>
          <p:cNvSpPr/>
          <p:nvPr/>
        </p:nvSpPr>
        <p:spPr>
          <a:xfrm>
            <a:off x="0" y="6217920"/>
            <a:ext cx="748145" cy="64008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Twinkl" panose="02000000000000000000" pitchFamily="2" charset="0"/>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Aims Slide">
  <p:cSld name="Aims Slid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6"/>
        <p:cNvGrpSpPr/>
        <p:nvPr/>
      </p:nvGrpSpPr>
      <p:grpSpPr>
        <a:xfrm>
          <a:off x="0" y="0"/>
          <a:ext cx="0" cy="0"/>
          <a:chOff x="0" y="0"/>
          <a:chExt cx="0" cy="0"/>
        </a:xfrm>
      </p:grpSpPr>
      <p:sp>
        <p:nvSpPr>
          <p:cNvPr id="17" name="Google Shape;17;p30"/>
          <p:cNvSpPr/>
          <p:nvPr/>
        </p:nvSpPr>
        <p:spPr>
          <a:xfrm>
            <a:off x="503239" y="512763"/>
            <a:ext cx="8137524" cy="2193019"/>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dirty="0">
                <a:solidFill>
                  <a:schemeClr val="lt1"/>
                </a:solidFill>
                <a:latin typeface="Twinkl" panose="02000000000000000000" pitchFamily="2" charset="0"/>
                <a:ea typeface="Arial"/>
                <a:cs typeface="Arial"/>
                <a:sym typeface="Arial"/>
              </a:rPr>
              <a:t> </a:t>
            </a:r>
            <a:endParaRPr dirty="0">
              <a:latin typeface="Twinkl" panose="02000000000000000000" pitchFamily="2" charset="0"/>
            </a:endParaRPr>
          </a:p>
        </p:txBody>
      </p:sp>
      <p:sp>
        <p:nvSpPr>
          <p:cNvPr id="18" name="Google Shape;18;p30"/>
          <p:cNvSpPr>
            <a:spLocks noGrp="1"/>
          </p:cNvSpPr>
          <p:nvPr>
            <p:ph type="body" idx="1"/>
          </p:nvPr>
        </p:nvSpPr>
        <p:spPr>
          <a:xfrm>
            <a:off x="755651" y="1037017"/>
            <a:ext cx="7632699" cy="895034"/>
          </a:xfrm>
          <a:prstGeom prst="roundRect">
            <a:avLst>
              <a:gd name="adj" fmla="val 2585"/>
            </a:avLst>
          </a:prstGeom>
          <a:noFill/>
          <a:ln>
            <a:noFill/>
          </a:ln>
        </p:spPr>
        <p:txBody>
          <a:bodyPr spcFirstLastPara="1" wrap="square" lIns="252000" tIns="252000" rIns="252000" bIns="252000" anchor="t" anchorCtr="0">
            <a:spAutoFit/>
          </a:bodyPr>
          <a:lstStyle>
            <a:lvl1pPr marL="457200" lvl="0" indent="-342900" algn="l">
              <a:lnSpc>
                <a:spcPct val="90000"/>
              </a:lnSpc>
              <a:spcBef>
                <a:spcPts val="1000"/>
              </a:spcBef>
              <a:spcAft>
                <a:spcPts val="0"/>
              </a:spcAft>
              <a:buClr>
                <a:srgbClr val="1C1C1C"/>
              </a:buClr>
              <a:buSzPts val="1800"/>
              <a:buChar char="•"/>
              <a:defRPr>
                <a:latin typeface="Twinkl" panose="02000000000000000000" pitchFamily="2" charset="0"/>
              </a:defRPr>
            </a:lvl1pPr>
            <a:lvl2pPr marL="914400" lvl="1" indent="-342900" algn="l">
              <a:lnSpc>
                <a:spcPct val="90000"/>
              </a:lnSpc>
              <a:spcBef>
                <a:spcPts val="500"/>
              </a:spcBef>
              <a:spcAft>
                <a:spcPts val="0"/>
              </a:spcAft>
              <a:buClr>
                <a:srgbClr val="1C1C1C"/>
              </a:buClr>
              <a:buSzPts val="1800"/>
              <a:buChar char="•"/>
              <a:defRPr/>
            </a:lvl2pPr>
            <a:lvl3pPr marL="1371600" lvl="2" indent="-342900" algn="l">
              <a:lnSpc>
                <a:spcPct val="90000"/>
              </a:lnSpc>
              <a:spcBef>
                <a:spcPts val="500"/>
              </a:spcBef>
              <a:spcAft>
                <a:spcPts val="0"/>
              </a:spcAft>
              <a:buClr>
                <a:srgbClr val="1C1C1C"/>
              </a:buClr>
              <a:buSzPts val="1800"/>
              <a:buChar char="•"/>
              <a:defRPr/>
            </a:lvl3pPr>
            <a:lvl4pPr marL="1828800" lvl="3" indent="-342900" algn="l">
              <a:lnSpc>
                <a:spcPct val="90000"/>
              </a:lnSpc>
              <a:spcBef>
                <a:spcPts val="500"/>
              </a:spcBef>
              <a:spcAft>
                <a:spcPts val="0"/>
              </a:spcAft>
              <a:buClr>
                <a:srgbClr val="1C1C1C"/>
              </a:buClr>
              <a:buSzPts val="1800"/>
              <a:buChar char="•"/>
              <a:defRPr/>
            </a:lvl4pPr>
            <a:lvl5pPr marL="2286000" lvl="4" indent="-342900" algn="l">
              <a:lnSpc>
                <a:spcPct val="90000"/>
              </a:lnSpc>
              <a:spcBef>
                <a:spcPts val="500"/>
              </a:spcBef>
              <a:spcAft>
                <a:spcPts val="0"/>
              </a:spcAft>
              <a:buClr>
                <a:srgbClr val="1C1C1C"/>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19" name="Google Shape;19;p30"/>
          <p:cNvSpPr>
            <a:spLocks noGrp="1"/>
          </p:cNvSpPr>
          <p:nvPr>
            <p:ph type="body" idx="2"/>
          </p:nvPr>
        </p:nvSpPr>
        <p:spPr>
          <a:xfrm>
            <a:off x="755650" y="512763"/>
            <a:ext cx="7632700" cy="503237"/>
          </a:xfrm>
          <a:prstGeom prst="roundRect">
            <a:avLst>
              <a:gd name="adj" fmla="val 2585"/>
            </a:avLst>
          </a:prstGeom>
          <a:noFill/>
          <a:ln>
            <a:noFill/>
          </a:ln>
        </p:spPr>
        <p:txBody>
          <a:bodyPr spcFirstLastPara="1" wrap="square" lIns="0" tIns="252000" rIns="0" bIns="0" anchor="ctr" anchorCtr="0">
            <a:noAutofit/>
          </a:bodyPr>
          <a:lstStyle>
            <a:lvl1pPr marL="457200" lvl="0" indent="-228600" algn="ctr">
              <a:lnSpc>
                <a:spcPct val="90000"/>
              </a:lnSpc>
              <a:spcBef>
                <a:spcPts val="1000"/>
              </a:spcBef>
              <a:spcAft>
                <a:spcPts val="0"/>
              </a:spcAft>
              <a:buClr>
                <a:srgbClr val="1C1C1C"/>
              </a:buClr>
              <a:buSzPts val="3600"/>
              <a:buNone/>
              <a:defRPr sz="3600" b="1">
                <a:latin typeface="Twinkl" panose="02000000000000000000" pitchFamily="2" charset="0"/>
              </a:defRPr>
            </a:lvl1pPr>
            <a:lvl2pPr marL="914400" lvl="1" indent="-342900" algn="l">
              <a:lnSpc>
                <a:spcPct val="90000"/>
              </a:lnSpc>
              <a:spcBef>
                <a:spcPts val="500"/>
              </a:spcBef>
              <a:spcAft>
                <a:spcPts val="0"/>
              </a:spcAft>
              <a:buClr>
                <a:srgbClr val="1C1C1C"/>
              </a:buClr>
              <a:buSzPts val="1800"/>
              <a:buChar char="•"/>
              <a:defRPr/>
            </a:lvl2pPr>
            <a:lvl3pPr marL="1371600" lvl="2" indent="-342900" algn="l">
              <a:lnSpc>
                <a:spcPct val="90000"/>
              </a:lnSpc>
              <a:spcBef>
                <a:spcPts val="500"/>
              </a:spcBef>
              <a:spcAft>
                <a:spcPts val="0"/>
              </a:spcAft>
              <a:buClr>
                <a:srgbClr val="1C1C1C"/>
              </a:buClr>
              <a:buSzPts val="1800"/>
              <a:buChar char="•"/>
              <a:defRPr/>
            </a:lvl3pPr>
            <a:lvl4pPr marL="1828800" lvl="3" indent="-342900" algn="l">
              <a:lnSpc>
                <a:spcPct val="90000"/>
              </a:lnSpc>
              <a:spcBef>
                <a:spcPts val="500"/>
              </a:spcBef>
              <a:spcAft>
                <a:spcPts val="0"/>
              </a:spcAft>
              <a:buClr>
                <a:srgbClr val="1C1C1C"/>
              </a:buClr>
              <a:buSzPts val="1800"/>
              <a:buChar char="•"/>
              <a:defRPr/>
            </a:lvl4pPr>
            <a:lvl5pPr marL="2286000" lvl="4" indent="-342900" algn="l">
              <a:lnSpc>
                <a:spcPct val="90000"/>
              </a:lnSpc>
              <a:spcBef>
                <a:spcPts val="500"/>
              </a:spcBef>
              <a:spcAft>
                <a:spcPts val="0"/>
              </a:spcAft>
              <a:buClr>
                <a:srgbClr val="1C1C1C"/>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Tree>
  </p:cSld>
  <p:clrMapOvr>
    <a:masterClrMapping/>
  </p:clrMapOvr>
  <p:extLst>
    <p:ext uri="{DCECCB84-F9BA-43D5-87BE-67443E8EF086}">
      <p15:sldGuideLst xmlns:p15="http://schemas.microsoft.com/office/powerpoint/2012/main">
        <p15:guide id="1" orient="horz" pos="640">
          <p15:clr>
            <a:srgbClr val="F26B43"/>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p:cSld name="Title and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0"/>
        <p:cNvGrpSpPr/>
        <p:nvPr/>
      </p:nvGrpSpPr>
      <p:grpSpPr>
        <a:xfrm>
          <a:off x="0" y="0"/>
          <a:ext cx="0" cy="0"/>
          <a:chOff x="0" y="0"/>
          <a:chExt cx="0" cy="0"/>
        </a:xfrm>
      </p:grpSpPr>
      <p:sp>
        <p:nvSpPr>
          <p:cNvPr id="21" name="Google Shape;21;p31"/>
          <p:cNvSpPr/>
          <p:nvPr/>
        </p:nvSpPr>
        <p:spPr>
          <a:xfrm>
            <a:off x="457198" y="438151"/>
            <a:ext cx="8220075" cy="5957887"/>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dirty="0">
                <a:solidFill>
                  <a:schemeClr val="lt1"/>
                </a:solidFill>
                <a:latin typeface="Twinkl" panose="02000000000000000000" pitchFamily="2" charset="0"/>
                <a:ea typeface="Arial"/>
                <a:cs typeface="Arial"/>
                <a:sym typeface="Arial"/>
              </a:rPr>
              <a:t> </a:t>
            </a:r>
            <a:endParaRPr dirty="0">
              <a:latin typeface="Twinkl" panose="02000000000000000000" pitchFamily="2" charset="0"/>
            </a:endParaRPr>
          </a:p>
        </p:txBody>
      </p:sp>
      <p:sp>
        <p:nvSpPr>
          <p:cNvPr id="22" name="Google Shape;22;p31">
            <a:hlinkClick r:id="rId3"/>
          </p:cNvPr>
          <p:cNvSpPr/>
          <p:nvPr/>
        </p:nvSpPr>
        <p:spPr>
          <a:xfrm>
            <a:off x="8163098" y="6542116"/>
            <a:ext cx="980902" cy="31588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Shape 9"/>
        <p:cNvGrpSpPr/>
        <p:nvPr/>
      </p:nvGrpSpPr>
      <p:grpSpPr>
        <a:xfrm>
          <a:off x="0" y="0"/>
          <a:ext cx="0" cy="0"/>
          <a:chOff x="0" y="0"/>
          <a:chExt cx="0" cy="0"/>
        </a:xfrm>
      </p:grpSpPr>
      <p:sp>
        <p:nvSpPr>
          <p:cNvPr id="10" name="Google Shape;10;p26"/>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rmAutofit/>
          </a:bodyPr>
          <a:lstStyle>
            <a:lvl1pPr marR="0" lvl="0" algn="l" rtl="0">
              <a:lnSpc>
                <a:spcPct val="90000"/>
              </a:lnSpc>
              <a:spcBef>
                <a:spcPts val="0"/>
              </a:spcBef>
              <a:spcAft>
                <a:spcPts val="0"/>
              </a:spcAft>
              <a:buClr>
                <a:srgbClr val="1C1C1C"/>
              </a:buClr>
              <a:buSzPts val="3600"/>
              <a:buFont typeface="Arial"/>
              <a:buNone/>
              <a:defRPr sz="3600" b="1" i="0" u="none" strike="noStrike" cap="non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26"/>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rm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anose="02000000000000000000" pitchFamily="2" charset="0"/>
          <a:ea typeface="Twinkl" panose="02000000000000000000"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anose="02000000000000000000" pitchFamily="2" charset="0"/>
          <a:ea typeface="Twinkl" panose="02000000000000000000"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png"/><Relationship Id="rId7" Type="http://schemas.openxmlformats.org/officeDocument/2006/relationships/image" Target="../media/image7.png"/><Relationship Id="rId12"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3.png"/><Relationship Id="rId10" Type="http://schemas.openxmlformats.org/officeDocument/2006/relationships/image" Target="../media/image10.png"/><Relationship Id="rId4" Type="http://schemas.openxmlformats.org/officeDocument/2006/relationships/image" Target="../media/image5.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9.tiff"/><Relationship Id="rId11" Type="http://schemas.openxmlformats.org/officeDocument/2006/relationships/image" Target="../media/image34.png"/><Relationship Id="rId5" Type="http://schemas.openxmlformats.org/officeDocument/2006/relationships/image" Target="../media/image28.tiff"/><Relationship Id="rId10" Type="http://schemas.openxmlformats.org/officeDocument/2006/relationships/image" Target="../media/image33.tiff"/><Relationship Id="rId4" Type="http://schemas.openxmlformats.org/officeDocument/2006/relationships/image" Target="../media/image27.png"/><Relationship Id="rId9"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42.png"/></Relationships>
</file>

<file path=ppt/slides/_rels/slide1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tiff"/><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48.tiff"/><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tiff"/></Relationships>
</file>

<file path=ppt/slides/_rels/slide1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3"/>
          <p:cNvSpPr>
            <a:spLocks noGrp="1"/>
          </p:cNvSpPr>
          <p:nvPr>
            <p:ph type="body" idx="1"/>
          </p:nvPr>
        </p:nvSpPr>
        <p:spPr>
          <a:xfrm>
            <a:off x="755651" y="1037017"/>
            <a:ext cx="7632699" cy="1772394"/>
          </a:xfrm>
          <a:prstGeom prst="roundRect">
            <a:avLst>
              <a:gd name="adj" fmla="val 2585"/>
            </a:avLst>
          </a:prstGeom>
          <a:noFill/>
          <a:ln>
            <a:noFill/>
          </a:ln>
        </p:spPr>
        <p:txBody>
          <a:bodyPr spcFirstLastPara="1" wrap="square" lIns="252000" tIns="252000" rIns="252000" bIns="252000" anchor="t" anchorCtr="0">
            <a:spAutoFit/>
          </a:bodyPr>
          <a:lstStyle/>
          <a:p>
            <a:pPr marL="228600" lvl="0" indent="-228600">
              <a:spcBef>
                <a:spcPts val="0"/>
              </a:spcBef>
            </a:pPr>
            <a:r>
              <a:rPr lang="en-GB" dirty="0">
                <a:solidFill>
                  <a:srgbClr val="000000"/>
                </a:solidFill>
              </a:rPr>
              <a:t>I can talk about what mental health is, why it is important to look after our mental health and how we can do this.</a:t>
            </a:r>
          </a:p>
          <a:p>
            <a:pPr marL="228600" lvl="0" indent="-228600">
              <a:spcBef>
                <a:spcPts val="0"/>
              </a:spcBef>
            </a:pPr>
            <a:endParaRPr lang="en-GB" dirty="0">
              <a:solidFill>
                <a:srgbClr val="000000"/>
              </a:solidFill>
            </a:endParaRPr>
          </a:p>
          <a:p>
            <a:pPr marL="228600" lvl="0" indent="-228600">
              <a:spcBef>
                <a:spcPts val="0"/>
              </a:spcBef>
            </a:pPr>
            <a:r>
              <a:rPr lang="en-GB" dirty="0">
                <a:solidFill>
                  <a:srgbClr val="000000"/>
                </a:solidFill>
              </a:rPr>
              <a:t>I understand that self-awareness can help people develop positive mental health and wellbeing. </a:t>
            </a:r>
          </a:p>
        </p:txBody>
      </p:sp>
      <p:sp>
        <p:nvSpPr>
          <p:cNvPr id="98" name="Google Shape;98;p3"/>
          <p:cNvSpPr>
            <a:spLocks noGrp="1"/>
          </p:cNvSpPr>
          <p:nvPr>
            <p:ph type="body" idx="2"/>
          </p:nvPr>
        </p:nvSpPr>
        <p:spPr>
          <a:xfrm>
            <a:off x="755650" y="512763"/>
            <a:ext cx="7632700" cy="503237"/>
          </a:xfrm>
          <a:prstGeom prst="roundRect">
            <a:avLst>
              <a:gd name="adj" fmla="val 2585"/>
            </a:avLst>
          </a:prstGeom>
          <a:noFill/>
          <a:ln>
            <a:noFill/>
          </a:ln>
        </p:spPr>
        <p:txBody>
          <a:bodyPr spcFirstLastPara="1" wrap="square" lIns="0" tIns="252000" rIns="0" bIns="0" anchor="ctr" anchorCtr="0">
            <a:noAutofit/>
          </a:bodyPr>
          <a:lstStyle/>
          <a:p>
            <a:pPr marL="0" lvl="0" indent="0" algn="ctr" rtl="0">
              <a:lnSpc>
                <a:spcPct val="90000"/>
              </a:lnSpc>
              <a:spcBef>
                <a:spcPts val="0"/>
              </a:spcBef>
              <a:spcAft>
                <a:spcPts val="0"/>
              </a:spcAft>
              <a:buClr>
                <a:srgbClr val="1C1C1C"/>
              </a:buClr>
              <a:buSzPts val="3600"/>
              <a:buNone/>
            </a:pPr>
            <a:r>
              <a:rPr lang="en-GB" dirty="0"/>
              <a:t>Aim</a:t>
            </a:r>
            <a:endParaRP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4"/>
          <p:cNvSpPr/>
          <p:nvPr/>
        </p:nvSpPr>
        <p:spPr>
          <a:xfrm>
            <a:off x="1873070" y="3771769"/>
            <a:ext cx="5330106" cy="765390"/>
          </a:xfrm>
          <a:prstGeom prst="roundRect">
            <a:avLst>
              <a:gd name="adj" fmla="val 24339"/>
            </a:avLst>
          </a:prstGeom>
          <a:no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rgbClr val="000000"/>
                </a:solidFill>
                <a:latin typeface="Twinkl" panose="02000000000000000000" pitchFamily="2" charset="0"/>
                <a:sym typeface="Arial"/>
              </a:rPr>
              <a:t>Our mental health can affect how we feel about ourselves and the way we behave towards others. </a:t>
            </a:r>
            <a:endParaRPr dirty="0">
              <a:latin typeface="Twinkl" panose="02000000000000000000" pitchFamily="2" charset="0"/>
            </a:endParaRPr>
          </a:p>
        </p:txBody>
      </p:sp>
      <p:sp>
        <p:nvSpPr>
          <p:cNvPr id="104" name="Google Shape;104;p4"/>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05" name="Google Shape;105;p4"/>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600" b="1" dirty="0">
                <a:solidFill>
                  <a:schemeClr val="lt1"/>
                </a:solidFill>
                <a:latin typeface="Twinkl" panose="02000000000000000000" pitchFamily="2" charset="0"/>
                <a:sym typeface="Arial"/>
              </a:rPr>
              <a:t>What is Mental Health?</a:t>
            </a:r>
            <a:endParaRPr dirty="0">
              <a:latin typeface="Twinkl" panose="02000000000000000000" pitchFamily="2" charset="0"/>
            </a:endParaRPr>
          </a:p>
        </p:txBody>
      </p:sp>
      <p:sp>
        <p:nvSpPr>
          <p:cNvPr id="106" name="Google Shape;106;p4"/>
          <p:cNvSpPr/>
          <p:nvPr/>
        </p:nvSpPr>
        <p:spPr>
          <a:xfrm>
            <a:off x="339859" y="2163806"/>
            <a:ext cx="243834" cy="243834"/>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07" name="Google Shape;107;p4"/>
          <p:cNvSpPr/>
          <p:nvPr/>
        </p:nvSpPr>
        <p:spPr>
          <a:xfrm>
            <a:off x="132690" y="2616455"/>
            <a:ext cx="177079" cy="177079"/>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08" name="Google Shape;108;p4"/>
          <p:cNvSpPr/>
          <p:nvPr/>
        </p:nvSpPr>
        <p:spPr>
          <a:xfrm>
            <a:off x="162780" y="3023884"/>
            <a:ext cx="177079" cy="177079"/>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09" name="Google Shape;109;p4"/>
          <p:cNvSpPr/>
          <p:nvPr/>
        </p:nvSpPr>
        <p:spPr>
          <a:xfrm>
            <a:off x="314342" y="3378290"/>
            <a:ext cx="133062" cy="133062"/>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10" name="Google Shape;110;p4"/>
          <p:cNvSpPr/>
          <p:nvPr/>
        </p:nvSpPr>
        <p:spPr>
          <a:xfrm>
            <a:off x="489659" y="3727499"/>
            <a:ext cx="88540" cy="88540"/>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pic>
        <p:nvPicPr>
          <p:cNvPr id="111" name="Google Shape;111;p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flipH="1">
            <a:off x="-174309" y="4031068"/>
            <a:ext cx="2435576" cy="3271514"/>
          </a:xfrm>
          <a:prstGeom prst="rect">
            <a:avLst/>
          </a:prstGeom>
          <a:noFill/>
          <a:ln>
            <a:noFill/>
          </a:ln>
        </p:spPr>
      </p:pic>
      <p:sp>
        <p:nvSpPr>
          <p:cNvPr id="112" name="Google Shape;112;p4"/>
          <p:cNvSpPr/>
          <p:nvPr/>
        </p:nvSpPr>
        <p:spPr>
          <a:xfrm>
            <a:off x="687897" y="1606145"/>
            <a:ext cx="7700452" cy="1010310"/>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rgbClr val="000000"/>
                </a:solidFill>
                <a:latin typeface="Twinkl" panose="02000000000000000000" pitchFamily="2" charset="0"/>
                <a:sym typeface="Arial"/>
              </a:rPr>
              <a:t>Mental health is all about how we are </a:t>
            </a:r>
            <a:r>
              <a:rPr lang="en-GB" sz="1800" b="1" dirty="0">
                <a:solidFill>
                  <a:srgbClr val="000000"/>
                </a:solidFill>
                <a:latin typeface="Twinkl" panose="02000000000000000000" pitchFamily="2" charset="0"/>
                <a:sym typeface="Arial"/>
              </a:rPr>
              <a:t>feeling</a:t>
            </a:r>
            <a:r>
              <a:rPr lang="en-GB" sz="1800" dirty="0">
                <a:solidFill>
                  <a:srgbClr val="000000"/>
                </a:solidFill>
                <a:latin typeface="Twinkl" panose="02000000000000000000" pitchFamily="2" charset="0"/>
                <a:sym typeface="Arial"/>
              </a:rPr>
              <a:t>, the </a:t>
            </a:r>
            <a:r>
              <a:rPr lang="en-GB" sz="1800" b="1" dirty="0">
                <a:solidFill>
                  <a:srgbClr val="000000"/>
                </a:solidFill>
                <a:latin typeface="Twinkl" panose="02000000000000000000" pitchFamily="2" charset="0"/>
                <a:sym typeface="Arial"/>
              </a:rPr>
              <a:t>thoughts</a:t>
            </a:r>
            <a:r>
              <a:rPr lang="en-GB" sz="1800" dirty="0">
                <a:solidFill>
                  <a:srgbClr val="000000"/>
                </a:solidFill>
                <a:latin typeface="Twinkl" panose="02000000000000000000" pitchFamily="2" charset="0"/>
                <a:sym typeface="Arial"/>
              </a:rPr>
              <a:t> we are having and how this affects the </a:t>
            </a:r>
            <a:r>
              <a:rPr lang="en-GB" sz="1800" b="1" dirty="0">
                <a:solidFill>
                  <a:srgbClr val="000000"/>
                </a:solidFill>
                <a:latin typeface="Twinkl" panose="02000000000000000000" pitchFamily="2" charset="0"/>
                <a:sym typeface="Arial"/>
              </a:rPr>
              <a:t>choices</a:t>
            </a:r>
            <a:r>
              <a:rPr lang="en-GB" sz="1800" dirty="0">
                <a:solidFill>
                  <a:srgbClr val="000000"/>
                </a:solidFill>
                <a:latin typeface="Twinkl" panose="02000000000000000000" pitchFamily="2" charset="0"/>
                <a:sym typeface="Arial"/>
              </a:rPr>
              <a:t> we make and how we </a:t>
            </a:r>
            <a:r>
              <a:rPr lang="en-GB" sz="1800" b="1" dirty="0">
                <a:solidFill>
                  <a:srgbClr val="000000"/>
                </a:solidFill>
                <a:latin typeface="Twinkl" panose="02000000000000000000" pitchFamily="2" charset="0"/>
                <a:sym typeface="Arial"/>
              </a:rPr>
              <a:t>behave</a:t>
            </a:r>
            <a:r>
              <a:rPr lang="en-GB" sz="1800" dirty="0">
                <a:solidFill>
                  <a:srgbClr val="000000"/>
                </a:solidFill>
                <a:latin typeface="Twinkl" panose="02000000000000000000" pitchFamily="2" charset="0"/>
                <a:sym typeface="Arial"/>
              </a:rPr>
              <a:t>.</a:t>
            </a:r>
            <a:endParaRPr dirty="0">
              <a:latin typeface="Twinkl" panose="02000000000000000000" pitchFamily="2" charset="0"/>
            </a:endParaRPr>
          </a:p>
        </p:txBody>
      </p:sp>
      <p:sp>
        <p:nvSpPr>
          <p:cNvPr id="113" name="Google Shape;113;p4"/>
          <p:cNvSpPr/>
          <p:nvPr/>
        </p:nvSpPr>
        <p:spPr>
          <a:xfrm>
            <a:off x="687897" y="2816490"/>
            <a:ext cx="7700452" cy="765390"/>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rgbClr val="000000"/>
                </a:solidFill>
                <a:latin typeface="Twinkl" panose="02000000000000000000" pitchFamily="2" charset="0"/>
                <a:sym typeface="Arial"/>
              </a:rPr>
              <a:t>It is also about how able we are to </a:t>
            </a:r>
            <a:r>
              <a:rPr lang="en-GB" sz="1800" b="1" dirty="0">
                <a:solidFill>
                  <a:srgbClr val="000000"/>
                </a:solidFill>
                <a:latin typeface="Twinkl" panose="02000000000000000000" pitchFamily="2" charset="0"/>
                <a:sym typeface="Arial"/>
              </a:rPr>
              <a:t>cope</a:t>
            </a:r>
            <a:r>
              <a:rPr lang="en-GB" sz="1800" dirty="0">
                <a:solidFill>
                  <a:srgbClr val="000000"/>
                </a:solidFill>
                <a:latin typeface="Twinkl" panose="02000000000000000000" pitchFamily="2" charset="0"/>
                <a:sym typeface="Arial"/>
              </a:rPr>
              <a:t> with what is happening in our daily lives. </a:t>
            </a:r>
            <a:endParaRPr dirty="0">
              <a:latin typeface="Twinkl" panose="02000000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250"/>
                                        <p:tgtEl>
                                          <p:spTgt spid="110"/>
                                        </p:tgtEl>
                                      </p:cBhvr>
                                    </p:animEffect>
                                  </p:childTnLst>
                                </p:cTn>
                              </p:par>
                            </p:childTnLst>
                          </p:cTn>
                        </p:par>
                        <p:par>
                          <p:cTn id="8" fill="hold">
                            <p:stCondLst>
                              <p:cond delay="250"/>
                            </p:stCondLst>
                            <p:childTnLst>
                              <p:par>
                                <p:cTn id="9" presetID="10" presetClass="entr" presetSubtype="0" fill="hold" nodeType="afterEffect">
                                  <p:stCondLst>
                                    <p:cond delay="0"/>
                                  </p:stCondLst>
                                  <p:childTnLst>
                                    <p:set>
                                      <p:cBhvr>
                                        <p:cTn id="10" dur="1" fill="hold">
                                          <p:stCondLst>
                                            <p:cond delay="0"/>
                                          </p:stCondLst>
                                        </p:cTn>
                                        <p:tgtEl>
                                          <p:spTgt spid="109"/>
                                        </p:tgtEl>
                                        <p:attrNameLst>
                                          <p:attrName>style.visibility</p:attrName>
                                        </p:attrNameLst>
                                      </p:cBhvr>
                                      <p:to>
                                        <p:strVal val="visible"/>
                                      </p:to>
                                    </p:set>
                                    <p:animEffect transition="in" filter="fade">
                                      <p:cBhvr>
                                        <p:cTn id="11" dur="250"/>
                                        <p:tgtEl>
                                          <p:spTgt spid="109"/>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108"/>
                                        </p:tgtEl>
                                        <p:attrNameLst>
                                          <p:attrName>style.visibility</p:attrName>
                                        </p:attrNameLst>
                                      </p:cBhvr>
                                      <p:to>
                                        <p:strVal val="visible"/>
                                      </p:to>
                                    </p:set>
                                    <p:animEffect transition="in" filter="fade">
                                      <p:cBhvr>
                                        <p:cTn id="15" dur="250"/>
                                        <p:tgtEl>
                                          <p:spTgt spid="108"/>
                                        </p:tgtEl>
                                      </p:cBhvr>
                                    </p:animEffect>
                                  </p:childTnLst>
                                </p:cTn>
                              </p:par>
                            </p:childTnLst>
                          </p:cTn>
                        </p:par>
                        <p:par>
                          <p:cTn id="16" fill="hold">
                            <p:stCondLst>
                              <p:cond delay="750"/>
                            </p:stCondLst>
                            <p:childTnLst>
                              <p:par>
                                <p:cTn id="17" presetID="10" presetClass="entr" presetSubtype="0" fill="hold" nodeType="afterEffect">
                                  <p:stCondLst>
                                    <p:cond delay="0"/>
                                  </p:stCondLst>
                                  <p:childTnLst>
                                    <p:set>
                                      <p:cBhvr>
                                        <p:cTn id="18" dur="1" fill="hold">
                                          <p:stCondLst>
                                            <p:cond delay="0"/>
                                          </p:stCondLst>
                                        </p:cTn>
                                        <p:tgtEl>
                                          <p:spTgt spid="107"/>
                                        </p:tgtEl>
                                        <p:attrNameLst>
                                          <p:attrName>style.visibility</p:attrName>
                                        </p:attrNameLst>
                                      </p:cBhvr>
                                      <p:to>
                                        <p:strVal val="visible"/>
                                      </p:to>
                                    </p:set>
                                    <p:animEffect transition="in" filter="fade">
                                      <p:cBhvr>
                                        <p:cTn id="19" dur="250"/>
                                        <p:tgtEl>
                                          <p:spTgt spid="107"/>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06"/>
                                        </p:tgtEl>
                                        <p:attrNameLst>
                                          <p:attrName>style.visibility</p:attrName>
                                        </p:attrNameLst>
                                      </p:cBhvr>
                                      <p:to>
                                        <p:strVal val="visible"/>
                                      </p:to>
                                    </p:set>
                                    <p:animEffect transition="in" filter="fade">
                                      <p:cBhvr>
                                        <p:cTn id="23" dur="250"/>
                                        <p:tgtEl>
                                          <p:spTgt spid="106"/>
                                        </p:tgtEl>
                                      </p:cBhvr>
                                    </p:animEffect>
                                  </p:childTnLst>
                                </p:cTn>
                              </p:par>
                            </p:childTnLst>
                          </p:cTn>
                        </p:par>
                        <p:par>
                          <p:cTn id="24" fill="hold">
                            <p:stCondLst>
                              <p:cond delay="1250"/>
                            </p:stCondLst>
                            <p:childTnLst>
                              <p:par>
                                <p:cTn id="25" presetID="10" presetClass="entr" presetSubtype="0" fill="hold" nodeType="afterEffect">
                                  <p:stCondLst>
                                    <p:cond delay="0"/>
                                  </p:stCondLst>
                                  <p:childTnLst>
                                    <p:set>
                                      <p:cBhvr>
                                        <p:cTn id="26" dur="1" fill="hold">
                                          <p:stCondLst>
                                            <p:cond delay="0"/>
                                          </p:stCondLst>
                                        </p:cTn>
                                        <p:tgtEl>
                                          <p:spTgt spid="112"/>
                                        </p:tgtEl>
                                        <p:attrNameLst>
                                          <p:attrName>style.visibility</p:attrName>
                                        </p:attrNameLst>
                                      </p:cBhvr>
                                      <p:to>
                                        <p:strVal val="visible"/>
                                      </p:to>
                                    </p:set>
                                    <p:animEffect transition="in" filter="fade">
                                      <p:cBhvr>
                                        <p:cTn id="27" dur="500"/>
                                        <p:tgtEl>
                                          <p:spTgt spid="112"/>
                                        </p:tgtEl>
                                      </p:cBhvr>
                                    </p:animEffect>
                                  </p:childTnLst>
                                </p:cTn>
                              </p:par>
                            </p:childTnLst>
                          </p:cTn>
                        </p:par>
                        <p:par>
                          <p:cTn id="28" fill="hold">
                            <p:stCondLst>
                              <p:cond delay="1750"/>
                            </p:stCondLst>
                            <p:childTnLst>
                              <p:par>
                                <p:cTn id="29" presetID="10" presetClass="entr" presetSubtype="0" fill="hold" nodeType="afterEffect">
                                  <p:stCondLst>
                                    <p:cond delay="0"/>
                                  </p:stCondLst>
                                  <p:childTnLst>
                                    <p:set>
                                      <p:cBhvr>
                                        <p:cTn id="30" dur="1" fill="hold">
                                          <p:stCondLst>
                                            <p:cond delay="0"/>
                                          </p:stCondLst>
                                        </p:cTn>
                                        <p:tgtEl>
                                          <p:spTgt spid="113"/>
                                        </p:tgtEl>
                                        <p:attrNameLst>
                                          <p:attrName>style.visibility</p:attrName>
                                        </p:attrNameLst>
                                      </p:cBhvr>
                                      <p:to>
                                        <p:strVal val="visible"/>
                                      </p:to>
                                    </p:set>
                                    <p:animEffect transition="in" filter="fade">
                                      <p:cBhvr>
                                        <p:cTn id="31" dur="500"/>
                                        <p:tgtEl>
                                          <p:spTgt spid="1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03"/>
                                        </p:tgtEl>
                                        <p:attrNameLst>
                                          <p:attrName>style.visibility</p:attrName>
                                        </p:attrNameLst>
                                      </p:cBhvr>
                                      <p:to>
                                        <p:strVal val="visible"/>
                                      </p:to>
                                    </p:set>
                                    <p:animEffect transition="in" filter="fade">
                                      <p:cBhvr>
                                        <p:cTn id="3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5"/>
          <p:cNvSpPr/>
          <p:nvPr/>
        </p:nvSpPr>
        <p:spPr>
          <a:xfrm>
            <a:off x="2868424" y="2835465"/>
            <a:ext cx="3849691" cy="2182578"/>
          </a:xfrm>
          <a:prstGeom prst="rect">
            <a:avLst/>
          </a:prstGeom>
          <a:solidFill>
            <a:srgbClr val="BAD1BE"/>
          </a:solidFill>
          <a:ln>
            <a:noFill/>
          </a:ln>
        </p:spPr>
        <p:txBody>
          <a:bodyPr spcFirstLastPara="1" wrap="square" lIns="324000" tIns="45700" rIns="1332000" bIns="45700" anchor="ctr" anchorCtr="0">
            <a:noAutofit/>
          </a:bodyPr>
          <a:lstStyle/>
          <a:p>
            <a:pPr marL="0" marR="0" lvl="0" indent="0" algn="l" rtl="0">
              <a:spcBef>
                <a:spcPts val="0"/>
              </a:spcBef>
              <a:spcAft>
                <a:spcPts val="0"/>
              </a:spcAft>
              <a:buNone/>
            </a:pPr>
            <a:r>
              <a:rPr lang="en-GB" sz="1800" dirty="0">
                <a:solidFill>
                  <a:schemeClr val="dk1"/>
                </a:solidFill>
                <a:latin typeface="Twinkl" panose="02000000000000000000" pitchFamily="2" charset="0"/>
                <a:sym typeface="Arial"/>
              </a:rPr>
              <a:t>spend time with people we care about;</a:t>
            </a:r>
            <a:endParaRPr dirty="0">
              <a:latin typeface="Twinkl" panose="02000000000000000000" pitchFamily="2" charset="0"/>
            </a:endParaRPr>
          </a:p>
        </p:txBody>
      </p:sp>
      <p:pic>
        <p:nvPicPr>
          <p:cNvPr id="119" name="Google Shape;119;p5"/>
          <p:cNvPicPr preferRelativeResize="0"/>
          <p:nvPr/>
        </p:nvPicPr>
        <p:blipFill rotWithShape="1">
          <a:blip r:embed="rId3" cstate="screen">
            <a:alphaModFix/>
            <a:extLst>
              <a:ext uri="{28A0092B-C50C-407E-A947-70E740481C1C}">
                <a14:useLocalDpi xmlns:a14="http://schemas.microsoft.com/office/drawing/2010/main"/>
              </a:ext>
            </a:extLst>
          </a:blip>
          <a:srcRect t="-9862" r="-6647"/>
          <a:stretch/>
        </p:blipFill>
        <p:spPr>
          <a:xfrm>
            <a:off x="5839391" y="2835465"/>
            <a:ext cx="2153484" cy="2182578"/>
          </a:xfrm>
          <a:prstGeom prst="ellipse">
            <a:avLst/>
          </a:prstGeom>
          <a:solidFill>
            <a:schemeClr val="lt1"/>
          </a:solidFill>
          <a:ln w="28575" cap="flat" cmpd="sng">
            <a:solidFill>
              <a:srgbClr val="BAD1BE"/>
            </a:solidFill>
            <a:prstDash val="solid"/>
            <a:round/>
            <a:headEnd type="none" w="sm" len="sm"/>
            <a:tailEnd type="none" w="sm" len="sm"/>
          </a:ln>
        </p:spPr>
      </p:pic>
      <p:sp>
        <p:nvSpPr>
          <p:cNvPr id="120" name="Google Shape;120;p5"/>
          <p:cNvSpPr/>
          <p:nvPr/>
        </p:nvSpPr>
        <p:spPr>
          <a:xfrm>
            <a:off x="2868424" y="2835465"/>
            <a:ext cx="3849691" cy="2182578"/>
          </a:xfrm>
          <a:prstGeom prst="rect">
            <a:avLst/>
          </a:prstGeom>
          <a:solidFill>
            <a:schemeClr val="accent2"/>
          </a:solidFill>
          <a:ln>
            <a:noFill/>
          </a:ln>
        </p:spPr>
        <p:txBody>
          <a:bodyPr spcFirstLastPara="1" wrap="square" lIns="324000" tIns="45700" rIns="1332000" bIns="45700" anchor="ctr" anchorCtr="0">
            <a:noAutofit/>
          </a:bodyPr>
          <a:lstStyle/>
          <a:p>
            <a:pPr marL="0" marR="0" lvl="0" indent="0" algn="l" rtl="0">
              <a:spcBef>
                <a:spcPts val="0"/>
              </a:spcBef>
              <a:spcAft>
                <a:spcPts val="0"/>
              </a:spcAft>
              <a:buNone/>
            </a:pPr>
            <a:r>
              <a:rPr lang="en-GB" sz="1800" dirty="0">
                <a:solidFill>
                  <a:schemeClr val="dk1"/>
                </a:solidFill>
                <a:latin typeface="Twinkl" panose="02000000000000000000" pitchFamily="2" charset="0"/>
                <a:sym typeface="Arial"/>
              </a:rPr>
              <a:t>get active;</a:t>
            </a:r>
            <a:endParaRPr dirty="0">
              <a:latin typeface="Twinkl" panose="02000000000000000000" pitchFamily="2" charset="0"/>
            </a:endParaRPr>
          </a:p>
        </p:txBody>
      </p:sp>
      <p:pic>
        <p:nvPicPr>
          <p:cNvPr id="121" name="Google Shape;121;p5"/>
          <p:cNvPicPr preferRelativeResize="0"/>
          <p:nvPr/>
        </p:nvPicPr>
        <p:blipFill rotWithShape="1">
          <a:blip r:embed="rId4" cstate="screen">
            <a:alphaModFix/>
            <a:extLst>
              <a:ext uri="{28A0092B-C50C-407E-A947-70E740481C1C}">
                <a14:useLocalDpi xmlns:a14="http://schemas.microsoft.com/office/drawing/2010/main"/>
              </a:ext>
            </a:extLst>
          </a:blip>
          <a:srcRect l="-52682" t="-6048" r="-68601" b="-6048"/>
          <a:stretch/>
        </p:blipFill>
        <p:spPr>
          <a:xfrm>
            <a:off x="5839391" y="2835465"/>
            <a:ext cx="2153484" cy="2182578"/>
          </a:xfrm>
          <a:prstGeom prst="ellipse">
            <a:avLst/>
          </a:prstGeom>
          <a:solidFill>
            <a:schemeClr val="lt1"/>
          </a:solidFill>
          <a:ln w="28575" cap="flat" cmpd="sng">
            <a:solidFill>
              <a:srgbClr val="F1884C"/>
            </a:solidFill>
            <a:prstDash val="solid"/>
            <a:round/>
            <a:headEnd type="none" w="sm" len="sm"/>
            <a:tailEnd type="none" w="sm" len="sm"/>
          </a:ln>
        </p:spPr>
      </p:pic>
      <p:sp>
        <p:nvSpPr>
          <p:cNvPr id="122" name="Google Shape;122;p5"/>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23" name="Google Shape;123;p5"/>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600" b="1" dirty="0">
                <a:solidFill>
                  <a:schemeClr val="lt1"/>
                </a:solidFill>
                <a:latin typeface="Twinkl" panose="02000000000000000000" pitchFamily="2" charset="0"/>
                <a:sym typeface="Arial"/>
              </a:rPr>
              <a:t>What is Mental Health?</a:t>
            </a:r>
            <a:endParaRPr dirty="0">
              <a:latin typeface="Twinkl" panose="02000000000000000000" pitchFamily="2" charset="0"/>
            </a:endParaRPr>
          </a:p>
        </p:txBody>
      </p:sp>
      <p:pic>
        <p:nvPicPr>
          <p:cNvPr id="124" name="Google Shape;124;p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flipH="1">
            <a:off x="-174309" y="4031068"/>
            <a:ext cx="2435576" cy="3271514"/>
          </a:xfrm>
          <a:prstGeom prst="rect">
            <a:avLst/>
          </a:prstGeom>
          <a:noFill/>
          <a:ln>
            <a:noFill/>
          </a:ln>
        </p:spPr>
      </p:pic>
      <p:sp>
        <p:nvSpPr>
          <p:cNvPr id="125" name="Google Shape;125;p5"/>
          <p:cNvSpPr txBox="1"/>
          <p:nvPr/>
        </p:nvSpPr>
        <p:spPr>
          <a:xfrm>
            <a:off x="687897" y="1549672"/>
            <a:ext cx="737801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1884C"/>
                </a:solidFill>
                <a:latin typeface="Twinkl" panose="02000000000000000000" pitchFamily="2" charset="0"/>
                <a:sym typeface="Arial"/>
              </a:rPr>
              <a:t>There are lots of ways we can support our mental health and that of others. </a:t>
            </a:r>
            <a:r>
              <a:rPr lang="en-GB" sz="1800" dirty="0">
                <a:solidFill>
                  <a:schemeClr val="dk1"/>
                </a:solidFill>
                <a:latin typeface="Twinkl" panose="02000000000000000000" pitchFamily="2" charset="0"/>
                <a:sym typeface="Arial"/>
              </a:rPr>
              <a:t>We can:</a:t>
            </a:r>
            <a:endParaRPr dirty="0">
              <a:latin typeface="Twinkl" panose="02000000000000000000" pitchFamily="2" charset="0"/>
            </a:endParaRPr>
          </a:p>
        </p:txBody>
      </p:sp>
      <p:sp>
        <p:nvSpPr>
          <p:cNvPr id="126" name="Google Shape;126;p5"/>
          <p:cNvSpPr/>
          <p:nvPr/>
        </p:nvSpPr>
        <p:spPr>
          <a:xfrm>
            <a:off x="2868424" y="2835465"/>
            <a:ext cx="3849691" cy="2182578"/>
          </a:xfrm>
          <a:prstGeom prst="rect">
            <a:avLst/>
          </a:prstGeom>
          <a:solidFill>
            <a:srgbClr val="BAD1BE"/>
          </a:solidFill>
          <a:ln>
            <a:noFill/>
          </a:ln>
        </p:spPr>
        <p:txBody>
          <a:bodyPr spcFirstLastPara="1" wrap="square" lIns="324000" tIns="45700" rIns="1332000" bIns="45700" anchor="ctr" anchorCtr="0">
            <a:noAutofit/>
          </a:bodyPr>
          <a:lstStyle/>
          <a:p>
            <a:pPr marL="0" marR="0" lvl="0" indent="0" algn="l" rtl="0">
              <a:spcBef>
                <a:spcPts val="0"/>
              </a:spcBef>
              <a:spcAft>
                <a:spcPts val="0"/>
              </a:spcAft>
              <a:buNone/>
            </a:pPr>
            <a:r>
              <a:rPr lang="en-GB" sz="1800" dirty="0">
                <a:solidFill>
                  <a:schemeClr val="dk1"/>
                </a:solidFill>
                <a:latin typeface="Twinkl" panose="02000000000000000000" pitchFamily="2" charset="0"/>
                <a:sym typeface="Arial"/>
              </a:rPr>
              <a:t>enjoy some quiet, calm time every day;</a:t>
            </a:r>
            <a:endParaRPr dirty="0">
              <a:latin typeface="Twinkl" panose="02000000000000000000" pitchFamily="2" charset="0"/>
            </a:endParaRPr>
          </a:p>
        </p:txBody>
      </p:sp>
      <p:pic>
        <p:nvPicPr>
          <p:cNvPr id="127" name="Google Shape;127;p5"/>
          <p:cNvPicPr preferRelativeResize="0"/>
          <p:nvPr/>
        </p:nvPicPr>
        <p:blipFill rotWithShape="1">
          <a:blip r:embed="rId6" cstate="screen">
            <a:alphaModFix/>
            <a:extLst>
              <a:ext uri="{28A0092B-C50C-407E-A947-70E740481C1C}">
                <a14:useLocalDpi xmlns:a14="http://schemas.microsoft.com/office/drawing/2010/main"/>
              </a:ext>
            </a:extLst>
          </a:blip>
          <a:srcRect l="-9444" t="-10498" r="-9443"/>
          <a:stretch/>
        </p:blipFill>
        <p:spPr>
          <a:xfrm>
            <a:off x="5839391" y="2835465"/>
            <a:ext cx="2153484" cy="2182578"/>
          </a:xfrm>
          <a:prstGeom prst="ellipse">
            <a:avLst/>
          </a:prstGeom>
          <a:solidFill>
            <a:schemeClr val="lt1"/>
          </a:solidFill>
          <a:ln w="28575" cap="flat" cmpd="sng">
            <a:solidFill>
              <a:srgbClr val="BAD1BE"/>
            </a:solidFill>
            <a:prstDash val="solid"/>
            <a:round/>
            <a:headEnd type="none" w="sm" len="sm"/>
            <a:tailEnd type="none" w="sm" len="sm"/>
          </a:ln>
        </p:spPr>
      </p:pic>
      <p:sp>
        <p:nvSpPr>
          <p:cNvPr id="128" name="Google Shape;128;p5"/>
          <p:cNvSpPr/>
          <p:nvPr/>
        </p:nvSpPr>
        <p:spPr>
          <a:xfrm>
            <a:off x="2868424" y="2835465"/>
            <a:ext cx="3849691" cy="2182578"/>
          </a:xfrm>
          <a:prstGeom prst="rect">
            <a:avLst/>
          </a:prstGeom>
          <a:solidFill>
            <a:srgbClr val="F8BD95"/>
          </a:solidFill>
          <a:ln>
            <a:noFill/>
          </a:ln>
        </p:spPr>
        <p:txBody>
          <a:bodyPr spcFirstLastPara="1" wrap="square" lIns="324000" tIns="45700" rIns="1332000" bIns="45700" anchor="ctr" anchorCtr="0">
            <a:noAutofit/>
          </a:bodyPr>
          <a:lstStyle/>
          <a:p>
            <a:pPr marL="0" marR="0" lvl="0" indent="0" algn="l" rtl="0">
              <a:spcBef>
                <a:spcPts val="0"/>
              </a:spcBef>
              <a:spcAft>
                <a:spcPts val="0"/>
              </a:spcAft>
              <a:buNone/>
            </a:pPr>
            <a:r>
              <a:rPr lang="en-GB" sz="1800" dirty="0">
                <a:solidFill>
                  <a:schemeClr val="dk1"/>
                </a:solidFill>
                <a:latin typeface="Twinkl" panose="02000000000000000000" pitchFamily="2" charset="0"/>
                <a:sym typeface="Arial"/>
              </a:rPr>
              <a:t>get enough sleep;</a:t>
            </a:r>
            <a:endParaRPr dirty="0">
              <a:latin typeface="Twinkl" panose="02000000000000000000" pitchFamily="2" charset="0"/>
            </a:endParaRPr>
          </a:p>
        </p:txBody>
      </p:sp>
      <p:pic>
        <p:nvPicPr>
          <p:cNvPr id="129" name="Google Shape;129;p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5839391" y="2835465"/>
            <a:ext cx="2153484" cy="2182578"/>
          </a:xfrm>
          <a:prstGeom prst="ellipse">
            <a:avLst/>
          </a:prstGeom>
          <a:solidFill>
            <a:schemeClr val="lt1"/>
          </a:solidFill>
          <a:ln w="28575" cap="flat" cmpd="sng">
            <a:solidFill>
              <a:srgbClr val="F8BD95"/>
            </a:solidFill>
            <a:prstDash val="solid"/>
            <a:round/>
            <a:headEnd type="none" w="sm" len="sm"/>
            <a:tailEnd type="none" w="sm" len="sm"/>
          </a:ln>
        </p:spPr>
      </p:pic>
      <p:sp>
        <p:nvSpPr>
          <p:cNvPr id="130" name="Google Shape;130;p5"/>
          <p:cNvSpPr/>
          <p:nvPr/>
        </p:nvSpPr>
        <p:spPr>
          <a:xfrm>
            <a:off x="2868424" y="2835465"/>
            <a:ext cx="3849691" cy="2182578"/>
          </a:xfrm>
          <a:prstGeom prst="rect">
            <a:avLst/>
          </a:prstGeom>
          <a:solidFill>
            <a:srgbClr val="F1884C"/>
          </a:solidFill>
          <a:ln>
            <a:noFill/>
          </a:ln>
        </p:spPr>
        <p:txBody>
          <a:bodyPr spcFirstLastPara="1" wrap="square" lIns="324000" tIns="45700" rIns="1332000" bIns="45700" anchor="ctr" anchorCtr="0">
            <a:noAutofit/>
          </a:bodyPr>
          <a:lstStyle/>
          <a:p>
            <a:pPr marL="0" marR="0" lvl="0" indent="0" algn="l" rtl="0">
              <a:spcBef>
                <a:spcPts val="0"/>
              </a:spcBef>
              <a:spcAft>
                <a:spcPts val="0"/>
              </a:spcAft>
              <a:buNone/>
            </a:pPr>
            <a:r>
              <a:rPr lang="en-GB" sz="1800" dirty="0">
                <a:solidFill>
                  <a:schemeClr val="dk1"/>
                </a:solidFill>
                <a:latin typeface="Twinkl" panose="02000000000000000000" pitchFamily="2" charset="0"/>
                <a:sym typeface="Arial"/>
              </a:rPr>
              <a:t>enjoy hobbies or crafts;</a:t>
            </a:r>
            <a:endParaRPr dirty="0">
              <a:latin typeface="Twinkl" panose="02000000000000000000" pitchFamily="2" charset="0"/>
            </a:endParaRPr>
          </a:p>
        </p:txBody>
      </p:sp>
      <p:pic>
        <p:nvPicPr>
          <p:cNvPr id="131" name="Google Shape;131;p5"/>
          <p:cNvPicPr preferRelativeResize="0"/>
          <p:nvPr/>
        </p:nvPicPr>
        <p:blipFill rotWithShape="1">
          <a:blip r:embed="rId8" cstate="screen">
            <a:alphaModFix/>
            <a:extLst>
              <a:ext uri="{28A0092B-C50C-407E-A947-70E740481C1C}">
                <a14:useLocalDpi xmlns:a14="http://schemas.microsoft.com/office/drawing/2010/main"/>
              </a:ext>
            </a:extLst>
          </a:blip>
          <a:srcRect l="-11517" t="-7083" r="-11516" b="-7082"/>
          <a:stretch/>
        </p:blipFill>
        <p:spPr>
          <a:xfrm>
            <a:off x="5839391" y="2835465"/>
            <a:ext cx="2153484" cy="2182578"/>
          </a:xfrm>
          <a:prstGeom prst="ellipse">
            <a:avLst/>
          </a:prstGeom>
          <a:solidFill>
            <a:schemeClr val="lt1"/>
          </a:solidFill>
          <a:ln w="28575" cap="flat" cmpd="sng">
            <a:solidFill>
              <a:srgbClr val="F1884C"/>
            </a:solidFill>
            <a:prstDash val="solid"/>
            <a:round/>
            <a:headEnd type="none" w="sm" len="sm"/>
            <a:tailEnd type="none" w="sm" len="sm"/>
          </a:ln>
        </p:spPr>
      </p:pic>
      <p:sp>
        <p:nvSpPr>
          <p:cNvPr id="132" name="Google Shape;132;p5"/>
          <p:cNvSpPr/>
          <p:nvPr/>
        </p:nvSpPr>
        <p:spPr>
          <a:xfrm>
            <a:off x="2868424" y="2835465"/>
            <a:ext cx="3849691" cy="2182578"/>
          </a:xfrm>
          <a:prstGeom prst="rect">
            <a:avLst/>
          </a:prstGeom>
          <a:solidFill>
            <a:srgbClr val="BAD1BE"/>
          </a:solidFill>
          <a:ln>
            <a:noFill/>
          </a:ln>
        </p:spPr>
        <p:txBody>
          <a:bodyPr spcFirstLastPara="1" wrap="square" lIns="324000" tIns="45700" rIns="1332000" bIns="45700" anchor="ctr" anchorCtr="0">
            <a:noAutofit/>
          </a:bodyPr>
          <a:lstStyle/>
          <a:p>
            <a:pPr marL="0" marR="0" lvl="0" indent="0" algn="l" rtl="0">
              <a:spcBef>
                <a:spcPts val="0"/>
              </a:spcBef>
              <a:spcAft>
                <a:spcPts val="0"/>
              </a:spcAft>
              <a:buNone/>
            </a:pPr>
            <a:r>
              <a:rPr lang="en-GB" sz="1800" dirty="0">
                <a:solidFill>
                  <a:schemeClr val="dk1"/>
                </a:solidFill>
                <a:latin typeface="Twinkl" panose="02000000000000000000" pitchFamily="2" charset="0"/>
                <a:sym typeface="Arial"/>
              </a:rPr>
              <a:t>get outside and spend time in nature;</a:t>
            </a:r>
            <a:endParaRPr dirty="0">
              <a:latin typeface="Twinkl" panose="02000000000000000000" pitchFamily="2" charset="0"/>
            </a:endParaRPr>
          </a:p>
        </p:txBody>
      </p:sp>
      <p:pic>
        <p:nvPicPr>
          <p:cNvPr id="133" name="Google Shape;133;p5"/>
          <p:cNvPicPr preferRelativeResize="0"/>
          <p:nvPr/>
        </p:nvPicPr>
        <p:blipFill rotWithShape="1">
          <a:blip r:embed="rId9" cstate="screen">
            <a:alphaModFix/>
            <a:extLst>
              <a:ext uri="{28A0092B-C50C-407E-A947-70E740481C1C}">
                <a14:useLocalDpi xmlns:a14="http://schemas.microsoft.com/office/drawing/2010/main"/>
              </a:ext>
            </a:extLst>
          </a:blip>
          <a:srcRect t="-83634"/>
          <a:stretch/>
        </p:blipFill>
        <p:spPr>
          <a:xfrm>
            <a:off x="5839391" y="2835465"/>
            <a:ext cx="2153484" cy="2182578"/>
          </a:xfrm>
          <a:prstGeom prst="ellipse">
            <a:avLst/>
          </a:prstGeom>
          <a:solidFill>
            <a:schemeClr val="lt1"/>
          </a:solidFill>
          <a:ln w="28575" cap="flat" cmpd="sng">
            <a:solidFill>
              <a:srgbClr val="BAD1BE"/>
            </a:solidFill>
            <a:prstDash val="solid"/>
            <a:round/>
            <a:headEnd type="none" w="sm" len="sm"/>
            <a:tailEnd type="none" w="sm" len="sm"/>
          </a:ln>
        </p:spPr>
      </p:pic>
      <p:sp>
        <p:nvSpPr>
          <p:cNvPr id="134" name="Google Shape;134;p5"/>
          <p:cNvSpPr/>
          <p:nvPr/>
        </p:nvSpPr>
        <p:spPr>
          <a:xfrm>
            <a:off x="2868424" y="2835465"/>
            <a:ext cx="3849691" cy="2182578"/>
          </a:xfrm>
          <a:prstGeom prst="rect">
            <a:avLst/>
          </a:prstGeom>
          <a:solidFill>
            <a:srgbClr val="F1884C"/>
          </a:solidFill>
          <a:ln>
            <a:noFill/>
          </a:ln>
        </p:spPr>
        <p:txBody>
          <a:bodyPr spcFirstLastPara="1" wrap="square" lIns="324000" tIns="45700" rIns="1332000" bIns="45700" anchor="ctr" anchorCtr="0">
            <a:noAutofit/>
          </a:bodyPr>
          <a:lstStyle/>
          <a:p>
            <a:pPr marL="0" marR="0" lvl="0" indent="0" algn="l" rtl="0">
              <a:spcBef>
                <a:spcPts val="0"/>
              </a:spcBef>
              <a:spcAft>
                <a:spcPts val="0"/>
              </a:spcAft>
              <a:buNone/>
            </a:pPr>
            <a:r>
              <a:rPr lang="en-GB" sz="1800" dirty="0">
                <a:solidFill>
                  <a:schemeClr val="dk1"/>
                </a:solidFill>
                <a:latin typeface="Twinkl" panose="02000000000000000000" pitchFamily="2" charset="0"/>
                <a:sym typeface="Arial"/>
              </a:rPr>
              <a:t>eat a balance of different foods and drink plenty of water;</a:t>
            </a:r>
            <a:endParaRPr dirty="0">
              <a:latin typeface="Twinkl" panose="02000000000000000000" pitchFamily="2" charset="0"/>
            </a:endParaRPr>
          </a:p>
        </p:txBody>
      </p:sp>
      <p:pic>
        <p:nvPicPr>
          <p:cNvPr id="135" name="Google Shape;135;p5"/>
          <p:cNvPicPr preferRelativeResize="0"/>
          <p:nvPr/>
        </p:nvPicPr>
        <p:blipFill rotWithShape="1">
          <a:blip r:embed="rId10" cstate="screen">
            <a:alphaModFix/>
            <a:extLst>
              <a:ext uri="{28A0092B-C50C-407E-A947-70E740481C1C}">
                <a14:useLocalDpi xmlns:a14="http://schemas.microsoft.com/office/drawing/2010/main"/>
              </a:ext>
            </a:extLst>
          </a:blip>
          <a:srcRect l="-14850" t="-20302" r="-14849"/>
          <a:stretch/>
        </p:blipFill>
        <p:spPr>
          <a:xfrm>
            <a:off x="5839391" y="2835465"/>
            <a:ext cx="2153484" cy="2182578"/>
          </a:xfrm>
          <a:prstGeom prst="ellipse">
            <a:avLst/>
          </a:prstGeom>
          <a:solidFill>
            <a:schemeClr val="lt1"/>
          </a:solidFill>
          <a:ln w="28575" cap="flat" cmpd="sng">
            <a:solidFill>
              <a:srgbClr val="F1884C"/>
            </a:solidFill>
            <a:prstDash val="solid"/>
            <a:round/>
            <a:headEnd type="none" w="sm" len="sm"/>
            <a:tailEnd type="none" w="sm" len="sm"/>
          </a:ln>
        </p:spPr>
      </p:pic>
      <p:sp>
        <p:nvSpPr>
          <p:cNvPr id="136" name="Google Shape;136;p5"/>
          <p:cNvSpPr/>
          <p:nvPr/>
        </p:nvSpPr>
        <p:spPr>
          <a:xfrm>
            <a:off x="2868424" y="2835465"/>
            <a:ext cx="3849691" cy="2182578"/>
          </a:xfrm>
          <a:prstGeom prst="rect">
            <a:avLst/>
          </a:prstGeom>
          <a:solidFill>
            <a:srgbClr val="BAD1BE"/>
          </a:solidFill>
          <a:ln>
            <a:noFill/>
          </a:ln>
        </p:spPr>
        <p:txBody>
          <a:bodyPr spcFirstLastPara="1" wrap="square" lIns="324000" tIns="45700" rIns="1332000" bIns="45700" anchor="ctr" anchorCtr="0">
            <a:noAutofit/>
          </a:bodyPr>
          <a:lstStyle/>
          <a:p>
            <a:pPr marL="0" marR="0" lvl="0" indent="0" algn="l" rtl="0">
              <a:spcBef>
                <a:spcPts val="0"/>
              </a:spcBef>
              <a:spcAft>
                <a:spcPts val="0"/>
              </a:spcAft>
              <a:buNone/>
            </a:pPr>
            <a:r>
              <a:rPr lang="en-GB" sz="1800" dirty="0">
                <a:solidFill>
                  <a:schemeClr val="dk1"/>
                </a:solidFill>
                <a:latin typeface="Twinkl" panose="02000000000000000000" pitchFamily="2" charset="0"/>
                <a:sym typeface="Arial"/>
              </a:rPr>
              <a:t>show kindness to ourselves and others;</a:t>
            </a:r>
            <a:endParaRPr dirty="0">
              <a:latin typeface="Twinkl" panose="02000000000000000000" pitchFamily="2" charset="0"/>
            </a:endParaRPr>
          </a:p>
        </p:txBody>
      </p:sp>
      <p:pic>
        <p:nvPicPr>
          <p:cNvPr id="137" name="Google Shape;137;p5"/>
          <p:cNvPicPr preferRelativeResize="0"/>
          <p:nvPr/>
        </p:nvPicPr>
        <p:blipFill rotWithShape="1">
          <a:blip r:embed="rId11" cstate="screen">
            <a:alphaModFix/>
            <a:extLst>
              <a:ext uri="{28A0092B-C50C-407E-A947-70E740481C1C}">
                <a14:useLocalDpi xmlns:a14="http://schemas.microsoft.com/office/drawing/2010/main"/>
              </a:ext>
            </a:extLst>
          </a:blip>
          <a:srcRect l="-41482" t="-4175"/>
          <a:stretch/>
        </p:blipFill>
        <p:spPr>
          <a:xfrm>
            <a:off x="5839391" y="2835465"/>
            <a:ext cx="2153484" cy="2182578"/>
          </a:xfrm>
          <a:prstGeom prst="ellipse">
            <a:avLst/>
          </a:prstGeom>
          <a:solidFill>
            <a:schemeClr val="lt1"/>
          </a:solidFill>
          <a:ln w="28575" cap="flat" cmpd="sng">
            <a:solidFill>
              <a:srgbClr val="BAD1BE"/>
            </a:solidFill>
            <a:prstDash val="solid"/>
            <a:round/>
            <a:headEnd type="none" w="sm" len="sm"/>
            <a:tailEnd type="none" w="sm" len="sm"/>
          </a:ln>
        </p:spPr>
      </p:pic>
      <p:sp>
        <p:nvSpPr>
          <p:cNvPr id="138" name="Google Shape;138;p5"/>
          <p:cNvSpPr/>
          <p:nvPr/>
        </p:nvSpPr>
        <p:spPr>
          <a:xfrm>
            <a:off x="2868424" y="2835465"/>
            <a:ext cx="3849691" cy="2182578"/>
          </a:xfrm>
          <a:prstGeom prst="rect">
            <a:avLst/>
          </a:prstGeom>
          <a:solidFill>
            <a:srgbClr val="F8BD95"/>
          </a:solidFill>
          <a:ln>
            <a:noFill/>
          </a:ln>
        </p:spPr>
        <p:txBody>
          <a:bodyPr spcFirstLastPara="1" wrap="square" lIns="324000" tIns="45700" rIns="1332000" bIns="45700" anchor="ctr" anchorCtr="0">
            <a:noAutofit/>
          </a:bodyPr>
          <a:lstStyle/>
          <a:p>
            <a:pPr marL="0" marR="0" lvl="0" indent="0" algn="l" rtl="0">
              <a:spcBef>
                <a:spcPts val="0"/>
              </a:spcBef>
              <a:spcAft>
                <a:spcPts val="0"/>
              </a:spcAft>
              <a:buNone/>
            </a:pPr>
            <a:r>
              <a:rPr lang="en-GB" sz="1800" dirty="0">
                <a:solidFill>
                  <a:schemeClr val="dk1"/>
                </a:solidFill>
                <a:latin typeface="Twinkl" panose="02000000000000000000" pitchFamily="2" charset="0"/>
                <a:sym typeface="Arial"/>
              </a:rPr>
              <a:t>do things we enjoy.</a:t>
            </a:r>
            <a:endParaRPr dirty="0">
              <a:latin typeface="Twinkl" panose="02000000000000000000" pitchFamily="2" charset="0"/>
            </a:endParaRPr>
          </a:p>
        </p:txBody>
      </p:sp>
      <p:pic>
        <p:nvPicPr>
          <p:cNvPr id="139" name="Google Shape;139;p5"/>
          <p:cNvPicPr preferRelativeResize="0"/>
          <p:nvPr/>
        </p:nvPicPr>
        <p:blipFill rotWithShape="1">
          <a:blip r:embed="rId12" cstate="screen">
            <a:alphaModFix/>
            <a:extLst>
              <a:ext uri="{28A0092B-C50C-407E-A947-70E740481C1C}">
                <a14:useLocalDpi xmlns:a14="http://schemas.microsoft.com/office/drawing/2010/main"/>
              </a:ext>
            </a:extLst>
          </a:blip>
          <a:srcRect/>
          <a:stretch/>
        </p:blipFill>
        <p:spPr>
          <a:xfrm>
            <a:off x="5839391" y="2835465"/>
            <a:ext cx="2153484" cy="2182578"/>
          </a:xfrm>
          <a:prstGeom prst="ellipse">
            <a:avLst/>
          </a:prstGeom>
          <a:solidFill>
            <a:schemeClr val="lt1"/>
          </a:solidFill>
          <a:ln w="28575" cap="flat" cmpd="sng">
            <a:solidFill>
              <a:srgbClr val="F8BD95"/>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500"/>
                                        <p:tgtEl>
                                          <p:spTgt spid="1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9"/>
                                        </p:tgtEl>
                                        <p:attrNameLst>
                                          <p:attrName>style.visibility</p:attrName>
                                        </p:attrNameLst>
                                      </p:cBhvr>
                                      <p:to>
                                        <p:strVal val="visible"/>
                                      </p:to>
                                    </p:set>
                                    <p:animEffect transition="in" filter="fade">
                                      <p:cBhvr>
                                        <p:cTn id="12" dur="250"/>
                                        <p:tgtEl>
                                          <p:spTgt spid="119"/>
                                        </p:tgtEl>
                                      </p:cBhvr>
                                    </p:animEffect>
                                  </p:childTnLst>
                                </p:cTn>
                              </p:par>
                            </p:childTnLst>
                          </p:cTn>
                        </p:par>
                        <p:par>
                          <p:cTn id="13" fill="hold">
                            <p:stCondLst>
                              <p:cond delay="250"/>
                            </p:stCondLst>
                            <p:childTnLst>
                              <p:par>
                                <p:cTn id="14" presetID="10" presetClass="entr" presetSubtype="0" fill="hold" grpId="0" nodeType="afterEffect">
                                  <p:stCondLst>
                                    <p:cond delay="0"/>
                                  </p:stCondLst>
                                  <p:childTnLst>
                                    <p:set>
                                      <p:cBhvr>
                                        <p:cTn id="15" dur="1" fill="hold">
                                          <p:stCondLst>
                                            <p:cond delay="0"/>
                                          </p:stCondLst>
                                        </p:cTn>
                                        <p:tgtEl>
                                          <p:spTgt spid="118"/>
                                        </p:tgtEl>
                                        <p:attrNameLst>
                                          <p:attrName>style.visibility</p:attrName>
                                        </p:attrNameLst>
                                      </p:cBhvr>
                                      <p:to>
                                        <p:strVal val="visible"/>
                                      </p:to>
                                    </p:set>
                                    <p:animEffect transition="in" filter="fade">
                                      <p:cBhvr>
                                        <p:cTn id="16" dur="500"/>
                                        <p:tgtEl>
                                          <p:spTgt spid="1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21"/>
                                        </p:tgtEl>
                                        <p:attrNameLst>
                                          <p:attrName>style.visibility</p:attrName>
                                        </p:attrNameLst>
                                      </p:cBhvr>
                                      <p:to>
                                        <p:strVal val="visible"/>
                                      </p:to>
                                    </p:set>
                                    <p:animEffect transition="in" filter="fade">
                                      <p:cBhvr>
                                        <p:cTn id="21" dur="250"/>
                                        <p:tgtEl>
                                          <p:spTgt spid="121"/>
                                        </p:tgtEl>
                                      </p:cBhvr>
                                    </p:animEffect>
                                  </p:childTnLst>
                                </p:cTn>
                              </p:par>
                            </p:childTnLst>
                          </p:cTn>
                        </p:par>
                        <p:par>
                          <p:cTn id="22" fill="hold">
                            <p:stCondLst>
                              <p:cond delay="250"/>
                            </p:stCondLst>
                            <p:childTnLst>
                              <p:par>
                                <p:cTn id="23" presetID="10" presetClass="entr" presetSubtype="0" fill="hold" grpId="0" nodeType="afterEffect">
                                  <p:stCondLst>
                                    <p:cond delay="0"/>
                                  </p:stCondLst>
                                  <p:childTnLst>
                                    <p:set>
                                      <p:cBhvr>
                                        <p:cTn id="24" dur="1" fill="hold">
                                          <p:stCondLst>
                                            <p:cond delay="0"/>
                                          </p:stCondLst>
                                        </p:cTn>
                                        <p:tgtEl>
                                          <p:spTgt spid="120"/>
                                        </p:tgtEl>
                                        <p:attrNameLst>
                                          <p:attrName>style.visibility</p:attrName>
                                        </p:attrNameLst>
                                      </p:cBhvr>
                                      <p:to>
                                        <p:strVal val="visible"/>
                                      </p:to>
                                    </p:set>
                                    <p:animEffect transition="in" filter="fade">
                                      <p:cBhvr>
                                        <p:cTn id="25" dur="500"/>
                                        <p:tgtEl>
                                          <p:spTgt spid="12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27"/>
                                        </p:tgtEl>
                                        <p:attrNameLst>
                                          <p:attrName>style.visibility</p:attrName>
                                        </p:attrNameLst>
                                      </p:cBhvr>
                                      <p:to>
                                        <p:strVal val="visible"/>
                                      </p:to>
                                    </p:set>
                                    <p:animEffect transition="in" filter="fade">
                                      <p:cBhvr>
                                        <p:cTn id="30" dur="250"/>
                                        <p:tgtEl>
                                          <p:spTgt spid="127"/>
                                        </p:tgtEl>
                                      </p:cBhvr>
                                    </p:animEffect>
                                  </p:childTnLst>
                                </p:cTn>
                              </p:par>
                            </p:childTnLst>
                          </p:cTn>
                        </p:par>
                        <p:par>
                          <p:cTn id="31" fill="hold">
                            <p:stCondLst>
                              <p:cond delay="250"/>
                            </p:stCondLst>
                            <p:childTnLst>
                              <p:par>
                                <p:cTn id="32" presetID="10" presetClass="entr" presetSubtype="0" fill="hold" nodeType="afterEffect">
                                  <p:stCondLst>
                                    <p:cond delay="0"/>
                                  </p:stCondLst>
                                  <p:childTnLst>
                                    <p:set>
                                      <p:cBhvr>
                                        <p:cTn id="33" dur="1" fill="hold">
                                          <p:stCondLst>
                                            <p:cond delay="0"/>
                                          </p:stCondLst>
                                        </p:cTn>
                                        <p:tgtEl>
                                          <p:spTgt spid="126"/>
                                        </p:tgtEl>
                                        <p:attrNameLst>
                                          <p:attrName>style.visibility</p:attrName>
                                        </p:attrNameLst>
                                      </p:cBhvr>
                                      <p:to>
                                        <p:strVal val="visible"/>
                                      </p:to>
                                    </p:set>
                                    <p:animEffect transition="in" filter="fade">
                                      <p:cBhvr>
                                        <p:cTn id="34" dur="500"/>
                                        <p:tgtEl>
                                          <p:spTgt spid="12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29"/>
                                        </p:tgtEl>
                                        <p:attrNameLst>
                                          <p:attrName>style.visibility</p:attrName>
                                        </p:attrNameLst>
                                      </p:cBhvr>
                                      <p:to>
                                        <p:strVal val="visible"/>
                                      </p:to>
                                    </p:set>
                                    <p:animEffect transition="in" filter="fade">
                                      <p:cBhvr>
                                        <p:cTn id="39" dur="250"/>
                                        <p:tgtEl>
                                          <p:spTgt spid="129"/>
                                        </p:tgtEl>
                                      </p:cBhvr>
                                    </p:animEffect>
                                  </p:childTnLst>
                                </p:cTn>
                              </p:par>
                            </p:childTnLst>
                          </p:cTn>
                        </p:par>
                        <p:par>
                          <p:cTn id="40" fill="hold">
                            <p:stCondLst>
                              <p:cond delay="250"/>
                            </p:stCondLst>
                            <p:childTnLst>
                              <p:par>
                                <p:cTn id="41" presetID="10" presetClass="entr" presetSubtype="0" fill="hold" nodeType="afterEffect">
                                  <p:stCondLst>
                                    <p:cond delay="0"/>
                                  </p:stCondLst>
                                  <p:childTnLst>
                                    <p:set>
                                      <p:cBhvr>
                                        <p:cTn id="42" dur="1" fill="hold">
                                          <p:stCondLst>
                                            <p:cond delay="0"/>
                                          </p:stCondLst>
                                        </p:cTn>
                                        <p:tgtEl>
                                          <p:spTgt spid="128"/>
                                        </p:tgtEl>
                                        <p:attrNameLst>
                                          <p:attrName>style.visibility</p:attrName>
                                        </p:attrNameLst>
                                      </p:cBhvr>
                                      <p:to>
                                        <p:strVal val="visible"/>
                                      </p:to>
                                    </p:set>
                                    <p:animEffect transition="in" filter="fade">
                                      <p:cBhvr>
                                        <p:cTn id="43" dur="500"/>
                                        <p:tgtEl>
                                          <p:spTgt spid="128"/>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31"/>
                                        </p:tgtEl>
                                        <p:attrNameLst>
                                          <p:attrName>style.visibility</p:attrName>
                                        </p:attrNameLst>
                                      </p:cBhvr>
                                      <p:to>
                                        <p:strVal val="visible"/>
                                      </p:to>
                                    </p:set>
                                    <p:animEffect transition="in" filter="fade">
                                      <p:cBhvr>
                                        <p:cTn id="48" dur="250"/>
                                        <p:tgtEl>
                                          <p:spTgt spid="131"/>
                                        </p:tgtEl>
                                      </p:cBhvr>
                                    </p:animEffect>
                                  </p:childTnLst>
                                </p:cTn>
                              </p:par>
                            </p:childTnLst>
                          </p:cTn>
                        </p:par>
                        <p:par>
                          <p:cTn id="49" fill="hold">
                            <p:stCondLst>
                              <p:cond delay="250"/>
                            </p:stCondLst>
                            <p:childTnLst>
                              <p:par>
                                <p:cTn id="50" presetID="10" presetClass="entr" presetSubtype="0" fill="hold" nodeType="afterEffect">
                                  <p:stCondLst>
                                    <p:cond delay="0"/>
                                  </p:stCondLst>
                                  <p:childTnLst>
                                    <p:set>
                                      <p:cBhvr>
                                        <p:cTn id="51" dur="1" fill="hold">
                                          <p:stCondLst>
                                            <p:cond delay="0"/>
                                          </p:stCondLst>
                                        </p:cTn>
                                        <p:tgtEl>
                                          <p:spTgt spid="130"/>
                                        </p:tgtEl>
                                        <p:attrNameLst>
                                          <p:attrName>style.visibility</p:attrName>
                                        </p:attrNameLst>
                                      </p:cBhvr>
                                      <p:to>
                                        <p:strVal val="visible"/>
                                      </p:to>
                                    </p:set>
                                    <p:animEffect transition="in" filter="fade">
                                      <p:cBhvr>
                                        <p:cTn id="52" dur="500"/>
                                        <p:tgtEl>
                                          <p:spTgt spid="13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33"/>
                                        </p:tgtEl>
                                        <p:attrNameLst>
                                          <p:attrName>style.visibility</p:attrName>
                                        </p:attrNameLst>
                                      </p:cBhvr>
                                      <p:to>
                                        <p:strVal val="visible"/>
                                      </p:to>
                                    </p:set>
                                    <p:animEffect transition="in" filter="fade">
                                      <p:cBhvr>
                                        <p:cTn id="57" dur="250"/>
                                        <p:tgtEl>
                                          <p:spTgt spid="133"/>
                                        </p:tgtEl>
                                      </p:cBhvr>
                                    </p:animEffect>
                                  </p:childTnLst>
                                </p:cTn>
                              </p:par>
                            </p:childTnLst>
                          </p:cTn>
                        </p:par>
                        <p:par>
                          <p:cTn id="58" fill="hold">
                            <p:stCondLst>
                              <p:cond delay="250"/>
                            </p:stCondLst>
                            <p:childTnLst>
                              <p:par>
                                <p:cTn id="59" presetID="10" presetClass="entr" presetSubtype="0" fill="hold" nodeType="afterEffect">
                                  <p:stCondLst>
                                    <p:cond delay="0"/>
                                  </p:stCondLst>
                                  <p:childTnLst>
                                    <p:set>
                                      <p:cBhvr>
                                        <p:cTn id="60" dur="1" fill="hold">
                                          <p:stCondLst>
                                            <p:cond delay="0"/>
                                          </p:stCondLst>
                                        </p:cTn>
                                        <p:tgtEl>
                                          <p:spTgt spid="132"/>
                                        </p:tgtEl>
                                        <p:attrNameLst>
                                          <p:attrName>style.visibility</p:attrName>
                                        </p:attrNameLst>
                                      </p:cBhvr>
                                      <p:to>
                                        <p:strVal val="visible"/>
                                      </p:to>
                                    </p:set>
                                    <p:animEffect transition="in" filter="fade">
                                      <p:cBhvr>
                                        <p:cTn id="61" dur="500"/>
                                        <p:tgtEl>
                                          <p:spTgt spid="132"/>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35"/>
                                        </p:tgtEl>
                                        <p:attrNameLst>
                                          <p:attrName>style.visibility</p:attrName>
                                        </p:attrNameLst>
                                      </p:cBhvr>
                                      <p:to>
                                        <p:strVal val="visible"/>
                                      </p:to>
                                    </p:set>
                                    <p:animEffect transition="in" filter="fade">
                                      <p:cBhvr>
                                        <p:cTn id="66" dur="250"/>
                                        <p:tgtEl>
                                          <p:spTgt spid="135"/>
                                        </p:tgtEl>
                                      </p:cBhvr>
                                    </p:animEffect>
                                  </p:childTnLst>
                                </p:cTn>
                              </p:par>
                            </p:childTnLst>
                          </p:cTn>
                        </p:par>
                        <p:par>
                          <p:cTn id="67" fill="hold">
                            <p:stCondLst>
                              <p:cond delay="250"/>
                            </p:stCondLst>
                            <p:childTnLst>
                              <p:par>
                                <p:cTn id="68" presetID="10" presetClass="entr" presetSubtype="0" fill="hold" nodeType="afterEffect">
                                  <p:stCondLst>
                                    <p:cond delay="0"/>
                                  </p:stCondLst>
                                  <p:childTnLst>
                                    <p:set>
                                      <p:cBhvr>
                                        <p:cTn id="69" dur="1" fill="hold">
                                          <p:stCondLst>
                                            <p:cond delay="0"/>
                                          </p:stCondLst>
                                        </p:cTn>
                                        <p:tgtEl>
                                          <p:spTgt spid="134"/>
                                        </p:tgtEl>
                                        <p:attrNameLst>
                                          <p:attrName>style.visibility</p:attrName>
                                        </p:attrNameLst>
                                      </p:cBhvr>
                                      <p:to>
                                        <p:strVal val="visible"/>
                                      </p:to>
                                    </p:set>
                                    <p:animEffect transition="in" filter="fade">
                                      <p:cBhvr>
                                        <p:cTn id="70" dur="500"/>
                                        <p:tgtEl>
                                          <p:spTgt spid="134"/>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137"/>
                                        </p:tgtEl>
                                        <p:attrNameLst>
                                          <p:attrName>style.visibility</p:attrName>
                                        </p:attrNameLst>
                                      </p:cBhvr>
                                      <p:to>
                                        <p:strVal val="visible"/>
                                      </p:to>
                                    </p:set>
                                    <p:animEffect transition="in" filter="fade">
                                      <p:cBhvr>
                                        <p:cTn id="75" dur="250"/>
                                        <p:tgtEl>
                                          <p:spTgt spid="137"/>
                                        </p:tgtEl>
                                      </p:cBhvr>
                                    </p:animEffect>
                                  </p:childTnLst>
                                </p:cTn>
                              </p:par>
                            </p:childTnLst>
                          </p:cTn>
                        </p:par>
                        <p:par>
                          <p:cTn id="76" fill="hold">
                            <p:stCondLst>
                              <p:cond delay="250"/>
                            </p:stCondLst>
                            <p:childTnLst>
                              <p:par>
                                <p:cTn id="77" presetID="10" presetClass="entr" presetSubtype="0" fill="hold" nodeType="afterEffect">
                                  <p:stCondLst>
                                    <p:cond delay="0"/>
                                  </p:stCondLst>
                                  <p:childTnLst>
                                    <p:set>
                                      <p:cBhvr>
                                        <p:cTn id="78" dur="1" fill="hold">
                                          <p:stCondLst>
                                            <p:cond delay="0"/>
                                          </p:stCondLst>
                                        </p:cTn>
                                        <p:tgtEl>
                                          <p:spTgt spid="136"/>
                                        </p:tgtEl>
                                        <p:attrNameLst>
                                          <p:attrName>style.visibility</p:attrName>
                                        </p:attrNameLst>
                                      </p:cBhvr>
                                      <p:to>
                                        <p:strVal val="visible"/>
                                      </p:to>
                                    </p:set>
                                    <p:animEffect transition="in" filter="fade">
                                      <p:cBhvr>
                                        <p:cTn id="79" dur="500"/>
                                        <p:tgtEl>
                                          <p:spTgt spid="136"/>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nodeType="clickEffect">
                                  <p:stCondLst>
                                    <p:cond delay="0"/>
                                  </p:stCondLst>
                                  <p:childTnLst>
                                    <p:set>
                                      <p:cBhvr>
                                        <p:cTn id="83" dur="1" fill="hold">
                                          <p:stCondLst>
                                            <p:cond delay="0"/>
                                          </p:stCondLst>
                                        </p:cTn>
                                        <p:tgtEl>
                                          <p:spTgt spid="139"/>
                                        </p:tgtEl>
                                        <p:attrNameLst>
                                          <p:attrName>style.visibility</p:attrName>
                                        </p:attrNameLst>
                                      </p:cBhvr>
                                      <p:to>
                                        <p:strVal val="visible"/>
                                      </p:to>
                                    </p:set>
                                    <p:animEffect transition="in" filter="fade">
                                      <p:cBhvr>
                                        <p:cTn id="84" dur="250"/>
                                        <p:tgtEl>
                                          <p:spTgt spid="139"/>
                                        </p:tgtEl>
                                      </p:cBhvr>
                                    </p:animEffect>
                                  </p:childTnLst>
                                </p:cTn>
                              </p:par>
                            </p:childTnLst>
                          </p:cTn>
                        </p:par>
                        <p:par>
                          <p:cTn id="85" fill="hold">
                            <p:stCondLst>
                              <p:cond delay="250"/>
                            </p:stCondLst>
                            <p:childTnLst>
                              <p:par>
                                <p:cTn id="86" presetID="10" presetClass="entr" presetSubtype="0" fill="hold" nodeType="afterEffect">
                                  <p:stCondLst>
                                    <p:cond delay="0"/>
                                  </p:stCondLst>
                                  <p:childTnLst>
                                    <p:set>
                                      <p:cBhvr>
                                        <p:cTn id="87" dur="1" fill="hold">
                                          <p:stCondLst>
                                            <p:cond delay="0"/>
                                          </p:stCondLst>
                                        </p:cTn>
                                        <p:tgtEl>
                                          <p:spTgt spid="138"/>
                                        </p:tgtEl>
                                        <p:attrNameLst>
                                          <p:attrName>style.visibility</p:attrName>
                                        </p:attrNameLst>
                                      </p:cBhvr>
                                      <p:to>
                                        <p:strVal val="visible"/>
                                      </p:to>
                                    </p:set>
                                    <p:animEffect transition="in" filter="fade">
                                      <p:cBhvr>
                                        <p:cTn id="88"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animBg="1"/>
      <p:bldP spid="1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45" name="Google Shape;145;p6"/>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600" b="1" dirty="0">
                <a:solidFill>
                  <a:schemeClr val="lt1"/>
                </a:solidFill>
                <a:latin typeface="Twinkl" panose="02000000000000000000" pitchFamily="2" charset="0"/>
                <a:sym typeface="Arial"/>
              </a:rPr>
              <a:t>Children’s Mental Health Week</a:t>
            </a:r>
            <a:endParaRPr dirty="0">
              <a:latin typeface="Twinkl" panose="02000000000000000000" pitchFamily="2" charset="0"/>
            </a:endParaRPr>
          </a:p>
        </p:txBody>
      </p:sp>
      <p:pic>
        <p:nvPicPr>
          <p:cNvPr id="146" name="Google Shape;146;p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413864" y="3575764"/>
            <a:ext cx="3718415" cy="2581372"/>
          </a:xfrm>
          <a:prstGeom prst="rect">
            <a:avLst/>
          </a:prstGeom>
          <a:noFill/>
          <a:ln>
            <a:noFill/>
          </a:ln>
        </p:spPr>
      </p:pic>
      <p:pic>
        <p:nvPicPr>
          <p:cNvPr id="147" name="Google Shape;147;p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flipH="1">
            <a:off x="-763453" y="3677222"/>
            <a:ext cx="3177317" cy="5195860"/>
          </a:xfrm>
          <a:prstGeom prst="rect">
            <a:avLst/>
          </a:prstGeom>
          <a:noFill/>
          <a:ln>
            <a:noFill/>
          </a:ln>
        </p:spPr>
      </p:pic>
      <p:sp>
        <p:nvSpPr>
          <p:cNvPr id="148" name="Google Shape;148;p6"/>
          <p:cNvSpPr/>
          <p:nvPr/>
        </p:nvSpPr>
        <p:spPr>
          <a:xfrm>
            <a:off x="754367" y="1708305"/>
            <a:ext cx="3964735" cy="765390"/>
          </a:xfrm>
          <a:prstGeom prst="wedgeRoundRectCallout">
            <a:avLst>
              <a:gd name="adj1" fmla="val -42387"/>
              <a:gd name="adj2" fmla="val 155172"/>
              <a:gd name="adj3" fmla="val 16667"/>
            </a:avLst>
          </a:prstGeom>
          <a:solidFill>
            <a:schemeClr val="lt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rgbClr val="000000"/>
                </a:solidFill>
                <a:latin typeface="Twinkl" panose="02000000000000000000" pitchFamily="2" charset="0"/>
                <a:sym typeface="Arial"/>
              </a:rPr>
              <a:t>Children’s Mental Health Week takes place in February every year. </a:t>
            </a:r>
            <a:endParaRPr dirty="0">
              <a:latin typeface="Twinkl" panose="02000000000000000000" pitchFamily="2" charset="0"/>
            </a:endParaRPr>
          </a:p>
        </p:txBody>
      </p:sp>
      <p:sp>
        <p:nvSpPr>
          <p:cNvPr id="149" name="Google Shape;149;p6"/>
          <p:cNvSpPr/>
          <p:nvPr/>
        </p:nvSpPr>
        <p:spPr>
          <a:xfrm>
            <a:off x="754367" y="2550608"/>
            <a:ext cx="7489634" cy="1025156"/>
          </a:xfrm>
          <a:prstGeom prst="wedgeRoundRectCallout">
            <a:avLst>
              <a:gd name="adj1" fmla="val -42321"/>
              <a:gd name="adj2" fmla="val 80323"/>
              <a:gd name="adj3" fmla="val 16667"/>
            </a:avLst>
          </a:prstGeom>
          <a:solidFill>
            <a:schemeClr val="lt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rgbClr val="000000"/>
                </a:solidFill>
                <a:latin typeface="Twinkl" panose="02000000000000000000" pitchFamily="2" charset="0"/>
                <a:sym typeface="Arial"/>
              </a:rPr>
              <a:t>During Children's Mental Health Week, schools and mental health charities work to help support teaching and learning about mental health and wellbeing.</a:t>
            </a:r>
            <a:endParaRPr dirty="0">
              <a:latin typeface="Twinkl" panose="02000000000000000000" pitchFamily="2" charset="0"/>
            </a:endParaRPr>
          </a:p>
        </p:txBody>
      </p:sp>
      <p:pic>
        <p:nvPicPr>
          <p:cNvPr id="150" name="Google Shape;150;p6"/>
          <p:cNvPicPr preferRelativeResize="0"/>
          <p:nvPr/>
        </p:nvPicPr>
        <p:blipFill>
          <a:blip r:embed="rId5" cstate="screen">
            <a:extLst>
              <a:ext uri="{28A0092B-C50C-407E-A947-70E740481C1C}">
                <a14:useLocalDpi xmlns:a14="http://schemas.microsoft.com/office/drawing/2010/main"/>
              </a:ext>
            </a:extLst>
          </a:blip>
          <a:srcRect/>
          <a:stretch/>
        </p:blipFill>
        <p:spPr>
          <a:xfrm>
            <a:off x="4693812" y="3652677"/>
            <a:ext cx="3589128" cy="2538003"/>
          </a:xfrm>
          <a:prstGeom prst="roundRect">
            <a:avLst>
              <a:gd name="adj" fmla="val 13300"/>
            </a:avLst>
          </a:prstGeom>
          <a:noFill/>
          <a:ln w="38100" cap="flat" cmpd="sng">
            <a:solidFill>
              <a:srgbClr val="BAD1BE"/>
            </a:solidFill>
            <a:prstDash val="solid"/>
            <a:round/>
            <a:headEnd type="none" w="sm" len="sm"/>
            <a:tailEnd type="none" w="sm" len="sm"/>
          </a:ln>
        </p:spPr>
      </p:pic>
      <p:sp>
        <p:nvSpPr>
          <p:cNvPr id="151" name="Google Shape;151;p6"/>
          <p:cNvSpPr/>
          <p:nvPr/>
        </p:nvSpPr>
        <p:spPr>
          <a:xfrm>
            <a:off x="755650" y="1661110"/>
            <a:ext cx="7489634" cy="1355170"/>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1800" dirty="0">
                <a:solidFill>
                  <a:srgbClr val="000000"/>
                </a:solidFill>
                <a:latin typeface="Twinkl" panose="02000000000000000000" pitchFamily="2" charset="0"/>
                <a:sym typeface="Arial"/>
              </a:rPr>
              <a:t>We need to </a:t>
            </a:r>
            <a:r>
              <a:rPr lang="en-GB" sz="1800" b="1" dirty="0">
                <a:solidFill>
                  <a:srgbClr val="000000"/>
                </a:solidFill>
                <a:latin typeface="Twinkl" panose="02000000000000000000" pitchFamily="2" charset="0"/>
                <a:sym typeface="Arial"/>
              </a:rPr>
              <a:t>look after our minds </a:t>
            </a:r>
            <a:r>
              <a:rPr lang="en-GB" sz="1800" dirty="0">
                <a:solidFill>
                  <a:srgbClr val="000000"/>
                </a:solidFill>
                <a:latin typeface="Twinkl" panose="02000000000000000000" pitchFamily="2" charset="0"/>
                <a:sym typeface="Arial"/>
              </a:rPr>
              <a:t>as well as our bodies. That’s why </a:t>
            </a:r>
            <a:r>
              <a:rPr lang="en-GB" sz="1800" b="1" dirty="0">
                <a:solidFill>
                  <a:srgbClr val="000000"/>
                </a:solidFill>
                <a:latin typeface="Twinkl" panose="02000000000000000000" pitchFamily="2" charset="0"/>
                <a:sym typeface="Arial"/>
              </a:rPr>
              <a:t>learning</a:t>
            </a:r>
            <a:r>
              <a:rPr lang="en-GB" sz="1800" dirty="0">
                <a:solidFill>
                  <a:srgbClr val="000000"/>
                </a:solidFill>
                <a:latin typeface="Twinkl" panose="02000000000000000000" pitchFamily="2" charset="0"/>
                <a:sym typeface="Arial"/>
              </a:rPr>
              <a:t> about and </a:t>
            </a:r>
            <a:r>
              <a:rPr lang="en-GB" sz="1800" b="1" dirty="0">
                <a:solidFill>
                  <a:srgbClr val="000000"/>
                </a:solidFill>
                <a:latin typeface="Twinkl" panose="02000000000000000000" pitchFamily="2" charset="0"/>
                <a:sym typeface="Arial"/>
              </a:rPr>
              <a:t>looking after </a:t>
            </a:r>
            <a:r>
              <a:rPr lang="en-GB" sz="1800" dirty="0">
                <a:solidFill>
                  <a:srgbClr val="000000"/>
                </a:solidFill>
                <a:latin typeface="Twinkl" panose="02000000000000000000" pitchFamily="2" charset="0"/>
                <a:sym typeface="Arial"/>
              </a:rPr>
              <a:t>our mental health is just as important as learning about and looking after our physical health.</a:t>
            </a:r>
            <a:endParaRPr dirty="0">
              <a:latin typeface="Twinkl" panose="02000000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6"/>
                                        </p:tgtEl>
                                        <p:attrNameLst>
                                          <p:attrName>style.visibility</p:attrName>
                                        </p:attrNameLst>
                                      </p:cBhvr>
                                      <p:to>
                                        <p:strVal val="visible"/>
                                      </p:to>
                                    </p:set>
                                    <p:animEffect transition="in" filter="fade">
                                      <p:cBhvr>
                                        <p:cTn id="7" dur="500"/>
                                        <p:tgtEl>
                                          <p:spTgt spid="1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9"/>
                                        </p:tgtEl>
                                        <p:attrNameLst>
                                          <p:attrName>style.visibility</p:attrName>
                                        </p:attrNameLst>
                                      </p:cBhvr>
                                      <p:to>
                                        <p:strVal val="visible"/>
                                      </p:to>
                                    </p:set>
                                    <p:animEffect transition="in" filter="fade">
                                      <p:cBhvr>
                                        <p:cTn id="12" dur="500"/>
                                        <p:tgtEl>
                                          <p:spTgt spid="149"/>
                                        </p:tgtEl>
                                      </p:cBhvr>
                                    </p:animEffect>
                                  </p:childTnLst>
                                </p:cTn>
                              </p:par>
                            </p:childTnLst>
                          </p:cTn>
                        </p:par>
                        <p:par>
                          <p:cTn id="13" fill="hold">
                            <p:stCondLst>
                              <p:cond delay="500"/>
                            </p:stCondLst>
                            <p:childTnLst>
                              <p:par>
                                <p:cTn id="14" presetID="10" presetClass="exit" presetSubtype="0" fill="hold" nodeType="afterEffect">
                                  <p:stCondLst>
                                    <p:cond delay="0"/>
                                  </p:stCondLst>
                                  <p:childTnLst>
                                    <p:animEffect transition="out" filter="fade">
                                      <p:cBhvr>
                                        <p:cTn id="15" dur="500"/>
                                        <p:tgtEl>
                                          <p:spTgt spid="148"/>
                                        </p:tgtEl>
                                      </p:cBhvr>
                                    </p:animEffect>
                                    <p:set>
                                      <p:cBhvr>
                                        <p:cTn id="16" dur="1" fill="hold">
                                          <p:stCondLst>
                                            <p:cond delay="500"/>
                                          </p:stCondLst>
                                        </p:cTn>
                                        <p:tgtEl>
                                          <p:spTgt spid="148"/>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146"/>
                                        </p:tgtEl>
                                      </p:cBhvr>
                                    </p:animEffect>
                                    <p:set>
                                      <p:cBhvr>
                                        <p:cTn id="19" dur="1" fill="hold">
                                          <p:stCondLst>
                                            <p:cond delay="500"/>
                                          </p:stCondLst>
                                        </p:cTn>
                                        <p:tgtEl>
                                          <p:spTgt spid="146"/>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50"/>
                                        </p:tgtEl>
                                        <p:attrNameLst>
                                          <p:attrName>style.visibility</p:attrName>
                                        </p:attrNameLst>
                                      </p:cBhvr>
                                      <p:to>
                                        <p:strVal val="visible"/>
                                      </p:to>
                                    </p:set>
                                    <p:animEffect transition="in" filter="fade">
                                      <p:cBhvr>
                                        <p:cTn id="24" dur="500"/>
                                        <p:tgtEl>
                                          <p:spTgt spid="150"/>
                                        </p:tgtEl>
                                      </p:cBhvr>
                                    </p:animEffect>
                                  </p:childTnLst>
                                </p:cTn>
                              </p:par>
                              <p:par>
                                <p:cTn id="25" presetID="10" presetClass="exit" presetSubtype="0" fill="hold" nodeType="withEffect">
                                  <p:stCondLst>
                                    <p:cond delay="0"/>
                                  </p:stCondLst>
                                  <p:childTnLst>
                                    <p:animEffect transition="out" filter="fade">
                                      <p:cBhvr>
                                        <p:cTn id="26" dur="500"/>
                                        <p:tgtEl>
                                          <p:spTgt spid="149"/>
                                        </p:tgtEl>
                                      </p:cBhvr>
                                    </p:animEffect>
                                    <p:set>
                                      <p:cBhvr>
                                        <p:cTn id="27" dur="1" fill="hold">
                                          <p:stCondLst>
                                            <p:cond delay="500"/>
                                          </p:stCondLst>
                                        </p:cTn>
                                        <p:tgtEl>
                                          <p:spTgt spid="149"/>
                                        </p:tgtEl>
                                        <p:attrNameLst>
                                          <p:attrName>style.visibility</p:attrName>
                                        </p:attrNameLst>
                                      </p:cBhvr>
                                      <p:to>
                                        <p:strVal val="hidden"/>
                                      </p:to>
                                    </p:set>
                                  </p:childTnLst>
                                </p:cTn>
                              </p:par>
                            </p:childTnLst>
                          </p:cTn>
                        </p:par>
                        <p:par>
                          <p:cTn id="28" fill="hold">
                            <p:stCondLst>
                              <p:cond delay="501"/>
                            </p:stCondLst>
                            <p:childTnLst>
                              <p:par>
                                <p:cTn id="29" presetID="10" presetClass="entr" presetSubtype="0" fill="hold" nodeType="afterEffect">
                                  <p:stCondLst>
                                    <p:cond delay="0"/>
                                  </p:stCondLst>
                                  <p:childTnLst>
                                    <p:set>
                                      <p:cBhvr>
                                        <p:cTn id="30" dur="1" fill="hold">
                                          <p:stCondLst>
                                            <p:cond delay="0"/>
                                          </p:stCondLst>
                                        </p:cTn>
                                        <p:tgtEl>
                                          <p:spTgt spid="151"/>
                                        </p:tgtEl>
                                        <p:attrNameLst>
                                          <p:attrName>style.visibility</p:attrName>
                                        </p:attrNameLst>
                                      </p:cBhvr>
                                      <p:to>
                                        <p:strVal val="visible"/>
                                      </p:to>
                                    </p:set>
                                    <p:animEffect transition="in" filter="fade">
                                      <p:cBhvr>
                                        <p:cTn id="31"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7"/>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57" name="Google Shape;157;p7"/>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600" b="1" dirty="0">
                <a:solidFill>
                  <a:schemeClr val="lt1"/>
                </a:solidFill>
                <a:latin typeface="Twinkl" panose="02000000000000000000" pitchFamily="2" charset="0"/>
                <a:sym typeface="Arial"/>
              </a:rPr>
              <a:t>Children’s Mental Health Week</a:t>
            </a:r>
            <a:endParaRPr dirty="0">
              <a:latin typeface="Twinkl" panose="02000000000000000000" pitchFamily="2" charset="0"/>
            </a:endParaRPr>
          </a:p>
        </p:txBody>
      </p:sp>
      <p:sp>
        <p:nvSpPr>
          <p:cNvPr id="158" name="Google Shape;158;p7"/>
          <p:cNvSpPr txBox="1"/>
          <p:nvPr/>
        </p:nvSpPr>
        <p:spPr>
          <a:xfrm>
            <a:off x="754367" y="1597075"/>
            <a:ext cx="7844791" cy="369332"/>
          </a:xfrm>
          <a:prstGeom prst="rect">
            <a:avLst/>
          </a:prstGeom>
          <a:noFill/>
          <a:ln>
            <a:noFill/>
          </a:ln>
        </p:spPr>
        <p:txBody>
          <a:bodyPr spcFirstLastPara="1" wrap="square" lIns="91425" tIns="45700" rIns="91425" bIns="45700" anchor="t" anchorCtr="0">
            <a:spAutoFit/>
          </a:bodyPr>
          <a:lstStyle/>
          <a:p>
            <a:pPr lvl="0"/>
            <a:r>
              <a:rPr lang="en-GB" sz="1800" b="1" dirty="0">
                <a:solidFill>
                  <a:srgbClr val="F1884C"/>
                </a:solidFill>
                <a:latin typeface="Twinkl" panose="02000000000000000000" pitchFamily="2" charset="0"/>
              </a:rPr>
              <a:t>Each year there is a different theme for Children’s Mental Health Week. </a:t>
            </a:r>
          </a:p>
        </p:txBody>
      </p:sp>
      <p:grpSp>
        <p:nvGrpSpPr>
          <p:cNvPr id="159" name="Google Shape;159;p7"/>
          <p:cNvGrpSpPr/>
          <p:nvPr/>
        </p:nvGrpSpPr>
        <p:grpSpPr>
          <a:xfrm>
            <a:off x="1900687" y="3358604"/>
            <a:ext cx="2239771" cy="2323523"/>
            <a:chOff x="3078928" y="5648034"/>
            <a:chExt cx="2880150" cy="2987848"/>
          </a:xfrm>
        </p:grpSpPr>
        <p:pic>
          <p:nvPicPr>
            <p:cNvPr id="160" name="Google Shape;160;p7"/>
            <p:cNvPicPr preferRelativeResize="0"/>
            <p:nvPr/>
          </p:nvPicPr>
          <p:blipFill rotWithShape="1">
            <a:blip r:embed="rId3" cstate="screen">
              <a:alphaModFix/>
              <a:extLst>
                <a:ext uri="{28A0092B-C50C-407E-A947-70E740481C1C}">
                  <a14:useLocalDpi xmlns:a14="http://schemas.microsoft.com/office/drawing/2010/main"/>
                </a:ext>
              </a:extLst>
            </a:blip>
            <a:srcRect l="-119762" r="-19764"/>
            <a:stretch/>
          </p:blipFill>
          <p:spPr>
            <a:xfrm>
              <a:off x="3117165" y="5663649"/>
              <a:ext cx="2837689" cy="2901369"/>
            </a:xfrm>
            <a:prstGeom prst="ellipse">
              <a:avLst/>
            </a:prstGeom>
            <a:noFill/>
            <a:ln>
              <a:noFill/>
            </a:ln>
          </p:spPr>
        </p:pic>
        <p:pic>
          <p:nvPicPr>
            <p:cNvPr id="161" name="Google Shape;161;p7"/>
            <p:cNvPicPr preferRelativeResize="0"/>
            <p:nvPr/>
          </p:nvPicPr>
          <p:blipFill rotWithShape="1">
            <a:blip r:embed="rId4" cstate="screen">
              <a:alphaModFix/>
              <a:extLst>
                <a:ext uri="{28A0092B-C50C-407E-A947-70E740481C1C}">
                  <a14:useLocalDpi xmlns:a14="http://schemas.microsoft.com/office/drawing/2010/main"/>
                </a:ext>
              </a:extLst>
            </a:blip>
            <a:srcRect l="-81877" r="-113798"/>
            <a:stretch/>
          </p:blipFill>
          <p:spPr>
            <a:xfrm>
              <a:off x="3117165" y="5648034"/>
              <a:ext cx="2837689" cy="2901369"/>
            </a:xfrm>
            <a:prstGeom prst="ellipse">
              <a:avLst/>
            </a:prstGeom>
            <a:noFill/>
            <a:ln>
              <a:noFill/>
            </a:ln>
          </p:spPr>
        </p:pic>
        <p:pic>
          <p:nvPicPr>
            <p:cNvPr id="162" name="Google Shape;162;p7"/>
            <p:cNvPicPr preferRelativeResize="0"/>
            <p:nvPr/>
          </p:nvPicPr>
          <p:blipFill rotWithShape="1">
            <a:blip r:embed="rId5" cstate="screen">
              <a:alphaModFix/>
              <a:extLst>
                <a:ext uri="{28A0092B-C50C-407E-A947-70E740481C1C}">
                  <a14:useLocalDpi xmlns:a14="http://schemas.microsoft.com/office/drawing/2010/main"/>
                </a:ext>
              </a:extLst>
            </a:blip>
            <a:srcRect t="-3970" r="-92969" b="-15537"/>
            <a:stretch/>
          </p:blipFill>
          <p:spPr>
            <a:xfrm>
              <a:off x="3119277" y="5734513"/>
              <a:ext cx="2837689" cy="2901369"/>
            </a:xfrm>
            <a:prstGeom prst="ellipse">
              <a:avLst/>
            </a:prstGeom>
            <a:noFill/>
            <a:ln>
              <a:noFill/>
            </a:ln>
          </p:spPr>
        </p:pic>
        <p:pic>
          <p:nvPicPr>
            <p:cNvPr id="163" name="Google Shape;163;p7"/>
            <p:cNvPicPr preferRelativeResize="0"/>
            <p:nvPr/>
          </p:nvPicPr>
          <p:blipFill rotWithShape="1">
            <a:blip r:embed="rId6" cstate="screen">
              <a:alphaModFix/>
              <a:extLst>
                <a:ext uri="{28A0092B-C50C-407E-A947-70E740481C1C}">
                  <a14:useLocalDpi xmlns:a14="http://schemas.microsoft.com/office/drawing/2010/main"/>
                </a:ext>
              </a:extLst>
            </a:blip>
            <a:srcRect l="-33945" t="-7062" r="-6078"/>
            <a:stretch/>
          </p:blipFill>
          <p:spPr>
            <a:xfrm>
              <a:off x="3119276" y="5653679"/>
              <a:ext cx="2837689" cy="2901369"/>
            </a:xfrm>
            <a:prstGeom prst="ellipse">
              <a:avLst/>
            </a:prstGeom>
            <a:noFill/>
            <a:ln>
              <a:noFill/>
            </a:ln>
          </p:spPr>
        </p:pic>
        <p:pic>
          <p:nvPicPr>
            <p:cNvPr id="164" name="Google Shape;164;p7"/>
            <p:cNvPicPr preferRelativeResize="0"/>
            <p:nvPr/>
          </p:nvPicPr>
          <p:blipFill rotWithShape="1">
            <a:blip r:embed="rId7" cstate="screen">
              <a:alphaModFix/>
              <a:extLst>
                <a:ext uri="{28A0092B-C50C-407E-A947-70E740481C1C}">
                  <a14:useLocalDpi xmlns:a14="http://schemas.microsoft.com/office/drawing/2010/main"/>
                </a:ext>
              </a:extLst>
            </a:blip>
            <a:srcRect l="-11860" t="-77565" r="-94627"/>
            <a:stretch/>
          </p:blipFill>
          <p:spPr>
            <a:xfrm>
              <a:off x="3121389" y="5684907"/>
              <a:ext cx="2837689" cy="2901369"/>
            </a:xfrm>
            <a:prstGeom prst="ellipse">
              <a:avLst/>
            </a:prstGeom>
            <a:noFill/>
            <a:ln>
              <a:noFill/>
            </a:ln>
          </p:spPr>
        </p:pic>
        <p:pic>
          <p:nvPicPr>
            <p:cNvPr id="165" name="Google Shape;165;p7"/>
            <p:cNvPicPr preferRelativeResize="0"/>
            <p:nvPr/>
          </p:nvPicPr>
          <p:blipFill rotWithShape="1">
            <a:blip r:embed="rId8" cstate="screen">
              <a:alphaModFix/>
              <a:extLst>
                <a:ext uri="{28A0092B-C50C-407E-A947-70E740481C1C}">
                  <a14:useLocalDpi xmlns:a14="http://schemas.microsoft.com/office/drawing/2010/main"/>
                </a:ext>
              </a:extLst>
            </a:blip>
            <a:srcRect l="-1251" t="-48703"/>
            <a:stretch/>
          </p:blipFill>
          <p:spPr>
            <a:xfrm>
              <a:off x="3078928" y="5684910"/>
              <a:ext cx="2837689" cy="2901366"/>
            </a:xfrm>
            <a:prstGeom prst="ellipse">
              <a:avLst/>
            </a:prstGeom>
            <a:noFill/>
            <a:ln>
              <a:noFill/>
            </a:ln>
          </p:spPr>
        </p:pic>
      </p:grpSp>
      <p:sp>
        <p:nvSpPr>
          <p:cNvPr id="166" name="Google Shape;166;p7"/>
          <p:cNvSpPr/>
          <p:nvPr/>
        </p:nvSpPr>
        <p:spPr>
          <a:xfrm>
            <a:off x="-160020" y="3603061"/>
            <a:ext cx="7344682" cy="1834611"/>
          </a:xfrm>
          <a:custGeom>
            <a:avLst/>
            <a:gdLst/>
            <a:ahLst/>
            <a:cxnLst/>
            <a:rect l="l" t="t" r="r" b="b"/>
            <a:pathLst>
              <a:path w="7344682" h="1834611" extrusionOk="0">
                <a:moveTo>
                  <a:pt x="0" y="869768"/>
                </a:moveTo>
                <a:cubicBezTo>
                  <a:pt x="466090" y="788488"/>
                  <a:pt x="932180" y="707208"/>
                  <a:pt x="1264920" y="816428"/>
                </a:cubicBezTo>
                <a:cubicBezTo>
                  <a:pt x="1597660" y="925648"/>
                  <a:pt x="1694180" y="1356178"/>
                  <a:pt x="1996440" y="1525088"/>
                </a:cubicBezTo>
                <a:cubicBezTo>
                  <a:pt x="2298700" y="1693998"/>
                  <a:pt x="2668270" y="1865448"/>
                  <a:pt x="3078480" y="1829888"/>
                </a:cubicBezTo>
                <a:cubicBezTo>
                  <a:pt x="3488690" y="1794328"/>
                  <a:pt x="4042410" y="1361258"/>
                  <a:pt x="4457700" y="1311728"/>
                </a:cubicBezTo>
                <a:cubicBezTo>
                  <a:pt x="4872990" y="1262198"/>
                  <a:pt x="5255260" y="1481908"/>
                  <a:pt x="5570220" y="1532708"/>
                </a:cubicBezTo>
                <a:cubicBezTo>
                  <a:pt x="5885180" y="1583508"/>
                  <a:pt x="6075680" y="1664788"/>
                  <a:pt x="6347460" y="1616528"/>
                </a:cubicBezTo>
                <a:cubicBezTo>
                  <a:pt x="6619240" y="1568268"/>
                  <a:pt x="7044690" y="1428568"/>
                  <a:pt x="7200900" y="1243148"/>
                </a:cubicBezTo>
                <a:cubicBezTo>
                  <a:pt x="7357110" y="1057728"/>
                  <a:pt x="7387590" y="703398"/>
                  <a:pt x="7284720" y="504008"/>
                </a:cubicBezTo>
                <a:cubicBezTo>
                  <a:pt x="7181850" y="304618"/>
                  <a:pt x="6870303" y="128882"/>
                  <a:pt x="6583680" y="46808"/>
                </a:cubicBezTo>
                <a:cubicBezTo>
                  <a:pt x="6297057" y="-35266"/>
                  <a:pt x="5744052" y="16645"/>
                  <a:pt x="5564982" y="11565"/>
                </a:cubicBezTo>
                <a:cubicBezTo>
                  <a:pt x="5395953" y="1459"/>
                  <a:pt x="4124326" y="341840"/>
                  <a:pt x="4125269" y="336550"/>
                </a:cubicBezTo>
              </a:path>
            </a:pathLst>
          </a:custGeom>
          <a:noFill/>
          <a:ln w="38100" cap="flat" cmpd="sng">
            <a:solidFill>
              <a:srgbClr val="BAD1BE"/>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67" name="Google Shape;167;p7"/>
          <p:cNvSpPr/>
          <p:nvPr/>
        </p:nvSpPr>
        <p:spPr>
          <a:xfrm flipH="1">
            <a:off x="1049136" y="4375286"/>
            <a:ext cx="6852742" cy="1780183"/>
          </a:xfrm>
          <a:custGeom>
            <a:avLst/>
            <a:gdLst/>
            <a:ahLst/>
            <a:cxnLst/>
            <a:rect l="l" t="t" r="r" b="b"/>
            <a:pathLst>
              <a:path w="7355396" h="1780183" extrusionOk="0">
                <a:moveTo>
                  <a:pt x="0" y="815340"/>
                </a:moveTo>
                <a:cubicBezTo>
                  <a:pt x="466090" y="734060"/>
                  <a:pt x="932180" y="652780"/>
                  <a:pt x="1264920" y="762000"/>
                </a:cubicBezTo>
                <a:cubicBezTo>
                  <a:pt x="1597660" y="871220"/>
                  <a:pt x="1694180" y="1301750"/>
                  <a:pt x="1996440" y="1470660"/>
                </a:cubicBezTo>
                <a:cubicBezTo>
                  <a:pt x="2298700" y="1639570"/>
                  <a:pt x="2668270" y="1811020"/>
                  <a:pt x="3078480" y="1775460"/>
                </a:cubicBezTo>
                <a:cubicBezTo>
                  <a:pt x="3488690" y="1739900"/>
                  <a:pt x="4042410" y="1306830"/>
                  <a:pt x="4457700" y="1257300"/>
                </a:cubicBezTo>
                <a:cubicBezTo>
                  <a:pt x="4872990" y="1207770"/>
                  <a:pt x="5255260" y="1427480"/>
                  <a:pt x="5570220" y="1478280"/>
                </a:cubicBezTo>
                <a:cubicBezTo>
                  <a:pt x="5885180" y="1529080"/>
                  <a:pt x="6075680" y="1610360"/>
                  <a:pt x="6347460" y="1562100"/>
                </a:cubicBezTo>
                <a:cubicBezTo>
                  <a:pt x="6619240" y="1513840"/>
                  <a:pt x="7044690" y="1374140"/>
                  <a:pt x="7200900" y="1188720"/>
                </a:cubicBezTo>
                <a:cubicBezTo>
                  <a:pt x="7357110" y="1003300"/>
                  <a:pt x="7412127" y="647700"/>
                  <a:pt x="7284720" y="449580"/>
                </a:cubicBezTo>
                <a:cubicBezTo>
                  <a:pt x="7157313" y="251460"/>
                  <a:pt x="6727172" y="82074"/>
                  <a:pt x="6436460" y="0"/>
                </a:cubicBezTo>
              </a:path>
            </a:pathLst>
          </a:custGeom>
          <a:noFill/>
          <a:ln w="38100" cap="flat" cmpd="sng">
            <a:solidFill>
              <a:srgbClr val="F8BD95"/>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68" name="Google Shape;168;p7"/>
          <p:cNvSpPr/>
          <p:nvPr/>
        </p:nvSpPr>
        <p:spPr>
          <a:xfrm>
            <a:off x="1527797" y="3069440"/>
            <a:ext cx="3044203" cy="2475302"/>
          </a:xfrm>
          <a:prstGeom prst="rect">
            <a:avLst/>
          </a:prstGeom>
        </p:spPr>
        <p:txBody>
          <a:bodyPr>
            <a:prstTxWarp prst="textArchUp">
              <a:avLst/>
            </a:prstTxWarp>
          </a:bodyPr>
          <a:lstStyle/>
          <a:p>
            <a:pPr lvl="0" algn="ctr"/>
            <a:r>
              <a:rPr lang="en-GB" sz="1600" dirty="0">
                <a:solidFill>
                  <a:schemeClr val="dk1"/>
                </a:solidFill>
                <a:latin typeface="Twinkl" panose="02000000000000000000" pitchFamily="2" charset="0"/>
              </a:rPr>
              <a:t>This year, the theme is:</a:t>
            </a:r>
            <a:endParaRPr sz="1600" b="0" i="0" dirty="0">
              <a:ln>
                <a:noFill/>
              </a:ln>
              <a:solidFill>
                <a:schemeClr val="dk1"/>
              </a:solidFill>
              <a:latin typeface="Twinkl" panose="02000000000000000000" pitchFamily="2" charset="0"/>
            </a:endParaRPr>
          </a:p>
        </p:txBody>
      </p:sp>
      <p:sp>
        <p:nvSpPr>
          <p:cNvPr id="169" name="Google Shape;169;p7"/>
          <p:cNvSpPr/>
          <p:nvPr/>
        </p:nvSpPr>
        <p:spPr>
          <a:xfrm>
            <a:off x="1511694" y="3665353"/>
            <a:ext cx="3044203" cy="2475302"/>
          </a:xfrm>
          <a:prstGeom prst="rect">
            <a:avLst/>
          </a:prstGeom>
        </p:spPr>
        <p:txBody>
          <a:bodyPr>
            <a:prstTxWarp prst="textArchDown">
              <a:avLst/>
            </a:prstTxWarp>
          </a:bodyPr>
          <a:lstStyle/>
          <a:p>
            <a:r>
              <a:rPr lang="en-GB" dirty="0"/>
              <a:t>                    Know Yourself, Grow Yourself</a:t>
            </a:r>
            <a:endParaRPr lang="en-GB" sz="2800" dirty="0"/>
          </a:p>
          <a:p>
            <a:r>
              <a:rPr lang="en-GB" sz="2800" dirty="0"/>
              <a:t/>
            </a:r>
            <a:br>
              <a:rPr lang="en-GB" sz="2800" dirty="0"/>
            </a:br>
            <a:endParaRPr sz="2800" b="1" i="0" dirty="0">
              <a:ln w="9525" cap="flat" cmpd="sng">
                <a:solidFill>
                  <a:srgbClr val="000000"/>
                </a:solidFill>
                <a:prstDash val="solid"/>
                <a:round/>
                <a:headEnd type="none" w="sm" len="sm"/>
                <a:tailEnd type="none" w="sm" len="sm"/>
              </a:ln>
              <a:solidFill>
                <a:srgbClr val="BAD1BE"/>
              </a:solidFill>
              <a:latin typeface="Twinkl" panose="02000000000000000000" pitchFamily="2" charset="0"/>
            </a:endParaRPr>
          </a:p>
        </p:txBody>
      </p:sp>
      <p:pic>
        <p:nvPicPr>
          <p:cNvPr id="170" name="Google Shape;170;p7"/>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a:off x="-22863" y="3949171"/>
            <a:ext cx="2143998" cy="4798595"/>
          </a:xfrm>
          <a:prstGeom prst="rect">
            <a:avLst/>
          </a:prstGeom>
          <a:noFill/>
          <a:ln>
            <a:noFill/>
          </a:ln>
        </p:spPr>
      </p:pic>
      <p:sp>
        <p:nvSpPr>
          <p:cNvPr id="171" name="Google Shape;171;p7"/>
          <p:cNvSpPr/>
          <p:nvPr/>
        </p:nvSpPr>
        <p:spPr>
          <a:xfrm>
            <a:off x="681688" y="2012873"/>
            <a:ext cx="2547288" cy="732097"/>
          </a:xfrm>
          <a:prstGeom prst="wedgeRoundRectCallout">
            <a:avLst>
              <a:gd name="adj1" fmla="val -44058"/>
              <a:gd name="adj2" fmla="val 182339"/>
              <a:gd name="adj3" fmla="val 16667"/>
            </a:avLst>
          </a:prstGeom>
          <a:solidFill>
            <a:schemeClr val="lt1"/>
          </a:solidFill>
          <a:ln w="28575" cap="flat" cmpd="sng">
            <a:solidFill>
              <a:srgbClr val="F8BD9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dirty="0">
                <a:solidFill>
                  <a:schemeClr val="dk1"/>
                </a:solidFill>
                <a:latin typeface="Twinkl" panose="02000000000000000000" pitchFamily="2" charset="0"/>
                <a:sym typeface="Arial"/>
              </a:rPr>
              <a:t>What does this mean?</a:t>
            </a:r>
            <a:endParaRPr dirty="0">
              <a:latin typeface="Twinkl" panose="02000000000000000000" pitchFamily="2" charset="0"/>
            </a:endParaRPr>
          </a:p>
        </p:txBody>
      </p:sp>
      <p:sp>
        <p:nvSpPr>
          <p:cNvPr id="172" name="Google Shape;172;p7"/>
          <p:cNvSpPr/>
          <p:nvPr/>
        </p:nvSpPr>
        <p:spPr>
          <a:xfrm>
            <a:off x="4321054" y="2069783"/>
            <a:ext cx="3996322" cy="732097"/>
          </a:xfrm>
          <a:prstGeom prst="wedgeRoundRectCallout">
            <a:avLst>
              <a:gd name="adj1" fmla="val 55951"/>
              <a:gd name="adj2" fmla="val 39891"/>
              <a:gd name="adj3" fmla="val 16667"/>
            </a:avLst>
          </a:prstGeom>
          <a:solidFill>
            <a:schemeClr val="lt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600" dirty="0">
                <a:solidFill>
                  <a:schemeClr val="dk1"/>
                </a:solidFill>
                <a:latin typeface="Twinkl" panose="02000000000000000000" pitchFamily="2" charset="0"/>
              </a:rPr>
              <a:t>What does this mean?</a:t>
            </a:r>
          </a:p>
        </p:txBody>
      </p:sp>
      <p:sp>
        <p:nvSpPr>
          <p:cNvPr id="2" name="Google Shape;172;p7">
            <a:extLst>
              <a:ext uri="{FF2B5EF4-FFF2-40B4-BE49-F238E27FC236}">
                <a16:creationId xmlns:a16="http://schemas.microsoft.com/office/drawing/2014/main" id="{B7D43C44-CE55-0F43-E30A-AF9D5E26905D}"/>
              </a:ext>
            </a:extLst>
          </p:cNvPr>
          <p:cNvSpPr/>
          <p:nvPr/>
        </p:nvSpPr>
        <p:spPr>
          <a:xfrm>
            <a:off x="4321054" y="2885264"/>
            <a:ext cx="3996322" cy="1001986"/>
          </a:xfrm>
          <a:prstGeom prst="wedgeRoundRectCallout">
            <a:avLst>
              <a:gd name="adj1" fmla="val 55951"/>
              <a:gd name="adj2" fmla="val 39891"/>
              <a:gd name="adj3" fmla="val 16667"/>
            </a:avLst>
          </a:prstGeom>
          <a:solidFill>
            <a:schemeClr val="lt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600" dirty="0">
                <a:solidFill>
                  <a:schemeClr val="dk1"/>
                </a:solidFill>
                <a:latin typeface="Twinkl" panose="02000000000000000000" pitchFamily="2" charset="0"/>
              </a:rPr>
              <a:t>This year's theme, ‘Know Yourself, Grow Yourself’, highlights the importance of understanding ourselves.</a:t>
            </a:r>
          </a:p>
        </p:txBody>
      </p:sp>
      <p:sp>
        <p:nvSpPr>
          <p:cNvPr id="3" name="Google Shape;172;p7">
            <a:extLst>
              <a:ext uri="{FF2B5EF4-FFF2-40B4-BE49-F238E27FC236}">
                <a16:creationId xmlns:a16="http://schemas.microsoft.com/office/drawing/2014/main" id="{95DD2433-1744-574D-56B1-724C937725B7}"/>
              </a:ext>
            </a:extLst>
          </p:cNvPr>
          <p:cNvSpPr/>
          <p:nvPr/>
        </p:nvSpPr>
        <p:spPr>
          <a:xfrm>
            <a:off x="4321054" y="3981308"/>
            <a:ext cx="3996322" cy="1253212"/>
          </a:xfrm>
          <a:prstGeom prst="wedgeRoundRectCallout">
            <a:avLst>
              <a:gd name="adj1" fmla="val 55951"/>
              <a:gd name="adj2" fmla="val 39891"/>
              <a:gd name="adj3" fmla="val 16667"/>
            </a:avLst>
          </a:prstGeom>
          <a:solidFill>
            <a:schemeClr val="lt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600" dirty="0">
                <a:solidFill>
                  <a:schemeClr val="dk1"/>
                </a:solidFill>
                <a:latin typeface="Twinkl" panose="02000000000000000000" pitchFamily="2" charset="0"/>
              </a:rPr>
              <a:t>By being self-aware, people can better understand and manage their feelings and emotions, as well as overcome the challenges they face.</a:t>
            </a:r>
          </a:p>
        </p:txBody>
      </p:sp>
      <p:pic>
        <p:nvPicPr>
          <p:cNvPr id="173" name="Google Shape;173;p7"/>
          <p:cNvPicPr preferRelativeResize="0"/>
          <p:nvPr/>
        </p:nvPicPr>
        <p:blipFill rotWithShape="1">
          <a:blip r:embed="rId10" cstate="screen">
            <a:alphaModFix/>
            <a:extLst>
              <a:ext uri="{28A0092B-C50C-407E-A947-70E740481C1C}">
                <a14:useLocalDpi xmlns:a14="http://schemas.microsoft.com/office/drawing/2010/main"/>
              </a:ext>
            </a:extLst>
          </a:blip>
          <a:srcRect/>
          <a:stretch/>
        </p:blipFill>
        <p:spPr>
          <a:xfrm flipH="1">
            <a:off x="6837427" y="4399047"/>
            <a:ext cx="1745340" cy="341579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8"/>
                                        </p:tgtEl>
                                        <p:attrNameLst>
                                          <p:attrName>style.visibility</p:attrName>
                                        </p:attrNameLst>
                                      </p:cBhvr>
                                      <p:to>
                                        <p:strVal val="visible"/>
                                      </p:to>
                                    </p:set>
                                    <p:animEffect transition="in" filter="fade">
                                      <p:cBhvr>
                                        <p:cTn id="7" dur="500"/>
                                        <p:tgtEl>
                                          <p:spTgt spid="16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9"/>
                                        </p:tgtEl>
                                        <p:attrNameLst>
                                          <p:attrName>style.visibility</p:attrName>
                                        </p:attrNameLst>
                                      </p:cBhvr>
                                      <p:to>
                                        <p:strVal val="visible"/>
                                      </p:to>
                                    </p:set>
                                    <p:animEffect transition="in" filter="fade">
                                      <p:cBhvr>
                                        <p:cTn id="12" dur="500"/>
                                        <p:tgtEl>
                                          <p:spTgt spid="159"/>
                                        </p:tgtEl>
                                      </p:cBhvr>
                                    </p:animEffect>
                                  </p:childTnLst>
                                </p:cTn>
                              </p:par>
                              <p:par>
                                <p:cTn id="13" presetID="10" presetClass="entr" presetSubtype="0" fill="hold" nodeType="withEffect">
                                  <p:stCondLst>
                                    <p:cond delay="0"/>
                                  </p:stCondLst>
                                  <p:childTnLst>
                                    <p:set>
                                      <p:cBhvr>
                                        <p:cTn id="14" dur="1" fill="hold">
                                          <p:stCondLst>
                                            <p:cond delay="0"/>
                                          </p:stCondLst>
                                        </p:cTn>
                                        <p:tgtEl>
                                          <p:spTgt spid="169"/>
                                        </p:tgtEl>
                                        <p:attrNameLst>
                                          <p:attrName>style.visibility</p:attrName>
                                        </p:attrNameLst>
                                      </p:cBhvr>
                                      <p:to>
                                        <p:strVal val="visible"/>
                                      </p:to>
                                    </p:set>
                                    <p:animEffect transition="in" filter="fade">
                                      <p:cBhvr>
                                        <p:cTn id="15" dur="500"/>
                                        <p:tgtEl>
                                          <p:spTgt spid="169"/>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166"/>
                                        </p:tgtEl>
                                        <p:attrNameLst>
                                          <p:attrName>style.visibility</p:attrName>
                                        </p:attrNameLst>
                                      </p:cBhvr>
                                      <p:to>
                                        <p:strVal val="visible"/>
                                      </p:to>
                                    </p:set>
                                    <p:animEffect transition="in" filter="fade">
                                      <p:cBhvr>
                                        <p:cTn id="19" dur="500"/>
                                        <p:tgtEl>
                                          <p:spTgt spid="166"/>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67"/>
                                        </p:tgtEl>
                                        <p:attrNameLst>
                                          <p:attrName>style.visibility</p:attrName>
                                        </p:attrNameLst>
                                      </p:cBhvr>
                                      <p:to>
                                        <p:strVal val="visible"/>
                                      </p:to>
                                    </p:set>
                                    <p:animEffect transition="in" filter="fade">
                                      <p:cBhvr>
                                        <p:cTn id="23" dur="500"/>
                                        <p:tgtEl>
                                          <p:spTgt spid="167"/>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70"/>
                                        </p:tgtEl>
                                        <p:attrNameLst>
                                          <p:attrName>style.visibility</p:attrName>
                                        </p:attrNameLst>
                                      </p:cBhvr>
                                      <p:to>
                                        <p:strVal val="visible"/>
                                      </p:to>
                                    </p:set>
                                    <p:anim calcmode="lin" valueType="num">
                                      <p:cBhvr additive="base">
                                        <p:cTn id="28" dur="500"/>
                                        <p:tgtEl>
                                          <p:spTgt spid="170"/>
                                        </p:tgtEl>
                                        <p:attrNameLst>
                                          <p:attrName>ppt_y</p:attrName>
                                        </p:attrNameLst>
                                      </p:cBhvr>
                                      <p:tavLst>
                                        <p:tav tm="0">
                                          <p:val>
                                            <p:strVal val="#ppt_y+1"/>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additive="base">
                                        <p:cTn id="31" dur="500"/>
                                        <p:tgtEl>
                                          <p:spTgt spid="171"/>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73"/>
                                        </p:tgtEl>
                                        <p:attrNameLst>
                                          <p:attrName>style.visibility</p:attrName>
                                        </p:attrNameLst>
                                      </p:cBhvr>
                                      <p:to>
                                        <p:strVal val="visible"/>
                                      </p:to>
                                    </p:set>
                                    <p:anim calcmode="lin" valueType="num">
                                      <p:cBhvr additive="base">
                                        <p:cTn id="36" dur="500"/>
                                        <p:tgtEl>
                                          <p:spTgt spid="173"/>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72"/>
                                        </p:tgtEl>
                                        <p:attrNameLst>
                                          <p:attrName>style.visibility</p:attrName>
                                        </p:attrNameLst>
                                      </p:cBhvr>
                                      <p:to>
                                        <p:strVal val="visible"/>
                                      </p:to>
                                    </p:set>
                                    <p:anim calcmode="lin" valueType="num">
                                      <p:cBhvr additive="base">
                                        <p:cTn id="41" dur="500"/>
                                        <p:tgtEl>
                                          <p:spTgt spid="172"/>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additive="base">
                                        <p:cTn id="46" dur="500"/>
                                        <p:tgtEl>
                                          <p:spTgt spid="2"/>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7"/>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57" name="Google Shape;157;p7"/>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3600" b="1" dirty="0">
                <a:solidFill>
                  <a:schemeClr val="lt1"/>
                </a:solidFill>
                <a:latin typeface="Twinkl" panose="02000000000000000000" pitchFamily="2" charset="0"/>
              </a:rPr>
              <a:t>Know Yourself, Grow Yourself</a:t>
            </a:r>
          </a:p>
        </p:txBody>
      </p:sp>
      <p:sp>
        <p:nvSpPr>
          <p:cNvPr id="7" name="Google Shape;151;p6">
            <a:extLst>
              <a:ext uri="{FF2B5EF4-FFF2-40B4-BE49-F238E27FC236}">
                <a16:creationId xmlns:a16="http://schemas.microsoft.com/office/drawing/2014/main" id="{92D0E740-9C09-9198-0B62-B78442A5351B}"/>
              </a:ext>
            </a:extLst>
          </p:cNvPr>
          <p:cNvSpPr/>
          <p:nvPr/>
        </p:nvSpPr>
        <p:spPr>
          <a:xfrm>
            <a:off x="721014" y="1744014"/>
            <a:ext cx="4417043" cy="584984"/>
          </a:xfrm>
          <a:prstGeom prst="roundRect">
            <a:avLst>
              <a:gd name="adj" fmla="val 2159"/>
            </a:avLst>
          </a:prstGeom>
          <a:solidFill>
            <a:srgbClr val="DFEAE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dirty="0">
                <a:latin typeface="Twinkl" panose="02000000000000000000" pitchFamily="2" charset="0"/>
              </a:rPr>
              <a:t>What does it mean to be self-aware?</a:t>
            </a:r>
          </a:p>
        </p:txBody>
      </p:sp>
      <p:sp>
        <p:nvSpPr>
          <p:cNvPr id="5" name="Google Shape;151;p6">
            <a:extLst>
              <a:ext uri="{FF2B5EF4-FFF2-40B4-BE49-F238E27FC236}">
                <a16:creationId xmlns:a16="http://schemas.microsoft.com/office/drawing/2014/main" id="{6CE34AF3-8590-1362-C28F-DDA3510C8D27}"/>
              </a:ext>
            </a:extLst>
          </p:cNvPr>
          <p:cNvSpPr/>
          <p:nvPr/>
        </p:nvSpPr>
        <p:spPr>
          <a:xfrm>
            <a:off x="721014" y="2559066"/>
            <a:ext cx="4417043" cy="975419"/>
          </a:xfrm>
          <a:prstGeom prst="roundRect">
            <a:avLst>
              <a:gd name="adj" fmla="val 2159"/>
            </a:avLst>
          </a:prstGeom>
          <a:solidFill>
            <a:schemeClr val="bg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b="1" dirty="0">
                <a:latin typeface="Twinkl" panose="02000000000000000000" pitchFamily="2" charset="0"/>
              </a:rPr>
              <a:t>Self-awareness is our ability to be aware of our thoughts, feelings and behaviours. It includes an understanding of: </a:t>
            </a:r>
          </a:p>
        </p:txBody>
      </p:sp>
      <p:pic>
        <p:nvPicPr>
          <p:cNvPr id="8" name="Picture 7">
            <a:extLst>
              <a:ext uri="{FF2B5EF4-FFF2-40B4-BE49-F238E27FC236}">
                <a16:creationId xmlns:a16="http://schemas.microsoft.com/office/drawing/2014/main" id="{1EB7FA7E-873E-402A-9A44-848D97B18E2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53235" y="1681645"/>
            <a:ext cx="3035115" cy="4512334"/>
          </a:xfrm>
          <a:prstGeom prst="rect">
            <a:avLst/>
          </a:prstGeom>
        </p:spPr>
      </p:pic>
      <p:sp>
        <p:nvSpPr>
          <p:cNvPr id="11" name="TextBox 10">
            <a:extLst>
              <a:ext uri="{FF2B5EF4-FFF2-40B4-BE49-F238E27FC236}">
                <a16:creationId xmlns:a16="http://schemas.microsoft.com/office/drawing/2014/main" id="{B8CF7029-80C4-5186-8D1D-05D03736FF5C}"/>
              </a:ext>
            </a:extLst>
          </p:cNvPr>
          <p:cNvSpPr txBox="1"/>
          <p:nvPr/>
        </p:nvSpPr>
        <p:spPr>
          <a:xfrm>
            <a:off x="687897" y="3728784"/>
            <a:ext cx="4274720" cy="1600438"/>
          </a:xfrm>
          <a:prstGeom prst="rect">
            <a:avLst/>
          </a:prstGeom>
          <a:noFill/>
        </p:spPr>
        <p:txBody>
          <a:bodyPr wrap="square">
            <a:spAutoFit/>
          </a:bodyPr>
          <a:lstStyle/>
          <a:p>
            <a:pPr marL="285750" lvl="0" indent="-285750">
              <a:buFont typeface="Arial" panose="020B0604020202020204" pitchFamily="34" charset="0"/>
              <a:buChar char="•"/>
            </a:pPr>
            <a:r>
              <a:rPr lang="en-GB" dirty="0">
                <a:latin typeface="Twinkl" panose="02000000000000000000" pitchFamily="2" charset="0"/>
              </a:rPr>
              <a:t>things that make us unique;</a:t>
            </a:r>
          </a:p>
          <a:p>
            <a:pPr marL="285750" lvl="0" indent="-285750">
              <a:buFont typeface="Arial" panose="020B0604020202020204" pitchFamily="34" charset="0"/>
              <a:buChar char="•"/>
            </a:pPr>
            <a:r>
              <a:rPr lang="en-GB" dirty="0">
                <a:latin typeface="Twinkl" panose="02000000000000000000" pitchFamily="2" charset="0"/>
              </a:rPr>
              <a:t>our likes and dislikes;</a:t>
            </a:r>
          </a:p>
          <a:p>
            <a:pPr marL="285750" lvl="0" indent="-285750">
              <a:buFont typeface="Arial" panose="020B0604020202020204" pitchFamily="34" charset="0"/>
              <a:buChar char="•"/>
            </a:pPr>
            <a:r>
              <a:rPr lang="en-GB" dirty="0">
                <a:latin typeface="Twinkl" panose="02000000000000000000" pitchFamily="2" charset="0"/>
              </a:rPr>
              <a:t>what we think and how we feel;</a:t>
            </a:r>
          </a:p>
          <a:p>
            <a:pPr marL="285750" lvl="0" indent="-285750">
              <a:buFont typeface="Arial" panose="020B0604020202020204" pitchFamily="34" charset="0"/>
              <a:buChar char="•"/>
            </a:pPr>
            <a:r>
              <a:rPr lang="en-GB" dirty="0">
                <a:latin typeface="Twinkl" panose="02000000000000000000" pitchFamily="2" charset="0"/>
              </a:rPr>
              <a:t>things that make us special;</a:t>
            </a:r>
          </a:p>
          <a:p>
            <a:pPr marL="285750" lvl="0" indent="-285750">
              <a:buFont typeface="Arial" panose="020B0604020202020204" pitchFamily="34" charset="0"/>
              <a:buChar char="•"/>
            </a:pPr>
            <a:r>
              <a:rPr lang="en-GB" dirty="0">
                <a:latin typeface="Twinkl" panose="02000000000000000000" pitchFamily="2" charset="0"/>
              </a:rPr>
              <a:t>what is important to us;</a:t>
            </a:r>
          </a:p>
          <a:p>
            <a:pPr marL="285750" lvl="0" indent="-285750">
              <a:buFont typeface="Arial" panose="020B0604020202020204" pitchFamily="34" charset="0"/>
              <a:buChar char="•"/>
            </a:pPr>
            <a:r>
              <a:rPr lang="en-GB" dirty="0">
                <a:latin typeface="Twinkl" panose="02000000000000000000" pitchFamily="2" charset="0"/>
              </a:rPr>
              <a:t>our goals and aims;</a:t>
            </a:r>
          </a:p>
          <a:p>
            <a:pPr marL="285750" lvl="0" indent="-285750">
              <a:buFont typeface="Arial" panose="020B0604020202020204" pitchFamily="34" charset="0"/>
              <a:buChar char="•"/>
            </a:pPr>
            <a:r>
              <a:rPr lang="en-GB" dirty="0">
                <a:latin typeface="Twinkl" panose="02000000000000000000" pitchFamily="2" charset="0"/>
              </a:rPr>
              <a:t>our strengths and things we need to improve. </a:t>
            </a:r>
          </a:p>
        </p:txBody>
      </p:sp>
      <p:pic>
        <p:nvPicPr>
          <p:cNvPr id="4" name="Picture 3">
            <a:extLst>
              <a:ext uri="{FF2B5EF4-FFF2-40B4-BE49-F238E27FC236}">
                <a16:creationId xmlns:a16="http://schemas.microsoft.com/office/drawing/2014/main" id="{C4EE4611-CD3D-4D76-83CF-D05C9A10AD8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288826" y="1648072"/>
            <a:ext cx="3251015" cy="4627080"/>
          </a:xfrm>
          <a:prstGeom prst="rect">
            <a:avLst/>
          </a:prstGeom>
          <a:ln w="28575">
            <a:solidFill>
              <a:srgbClr val="F1884C"/>
            </a:solidFill>
          </a:ln>
        </p:spPr>
      </p:pic>
    </p:spTree>
    <p:extLst>
      <p:ext uri="{BB962C8B-B14F-4D97-AF65-F5344CB8AC3E}">
        <p14:creationId xmlns:p14="http://schemas.microsoft.com/office/powerpoint/2010/main" val="2727287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par>
                                <p:cTn id="18" presetID="10" presetClass="entr" presetSubtype="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1">
                                            <p:txEl>
                                              <p:pRg st="0" end="0"/>
                                            </p:txEl>
                                          </p:spTgt>
                                        </p:tgtEl>
                                        <p:attrNameLst>
                                          <p:attrName>style.visibility</p:attrName>
                                        </p:attrNameLst>
                                      </p:cBhvr>
                                      <p:to>
                                        <p:strVal val="visible"/>
                                      </p:to>
                                    </p:set>
                                    <p:animEffect transition="in" filter="fade">
                                      <p:cBhvr>
                                        <p:cTn id="24" dur="500"/>
                                        <p:tgtEl>
                                          <p:spTgt spid="11">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1">
                                            <p:txEl>
                                              <p:pRg st="1" end="1"/>
                                            </p:txEl>
                                          </p:spTgt>
                                        </p:tgtEl>
                                        <p:attrNameLst>
                                          <p:attrName>style.visibility</p:attrName>
                                        </p:attrNameLst>
                                      </p:cBhvr>
                                      <p:to>
                                        <p:strVal val="visible"/>
                                      </p:to>
                                    </p:set>
                                    <p:animEffect transition="in" filter="fade">
                                      <p:cBhvr>
                                        <p:cTn id="29" dur="500"/>
                                        <p:tgtEl>
                                          <p:spTgt spid="1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1">
                                            <p:txEl>
                                              <p:pRg st="2" end="2"/>
                                            </p:txEl>
                                          </p:spTgt>
                                        </p:tgtEl>
                                        <p:attrNameLst>
                                          <p:attrName>style.visibility</p:attrName>
                                        </p:attrNameLst>
                                      </p:cBhvr>
                                      <p:to>
                                        <p:strVal val="visible"/>
                                      </p:to>
                                    </p:set>
                                    <p:animEffect transition="in" filter="fade">
                                      <p:cBhvr>
                                        <p:cTn id="34" dur="500"/>
                                        <p:tgtEl>
                                          <p:spTgt spid="1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1">
                                            <p:txEl>
                                              <p:pRg st="3" end="3"/>
                                            </p:txEl>
                                          </p:spTgt>
                                        </p:tgtEl>
                                        <p:attrNameLst>
                                          <p:attrName>style.visibility</p:attrName>
                                        </p:attrNameLst>
                                      </p:cBhvr>
                                      <p:to>
                                        <p:strVal val="visible"/>
                                      </p:to>
                                    </p:set>
                                    <p:animEffect transition="in" filter="fade">
                                      <p:cBhvr>
                                        <p:cTn id="39" dur="500"/>
                                        <p:tgtEl>
                                          <p:spTgt spid="1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animEffect transition="in" filter="fade">
                                      <p:cBhvr>
                                        <p:cTn id="44" dur="500"/>
                                        <p:tgtEl>
                                          <p:spTgt spid="11">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1">
                                            <p:txEl>
                                              <p:pRg st="5" end="5"/>
                                            </p:txEl>
                                          </p:spTgt>
                                        </p:tgtEl>
                                        <p:attrNameLst>
                                          <p:attrName>style.visibility</p:attrName>
                                        </p:attrNameLst>
                                      </p:cBhvr>
                                      <p:to>
                                        <p:strVal val="visible"/>
                                      </p:to>
                                    </p:set>
                                    <p:animEffect transition="in" filter="fade">
                                      <p:cBhvr>
                                        <p:cTn id="49" dur="500"/>
                                        <p:tgtEl>
                                          <p:spTgt spid="11">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1">
                                            <p:txEl>
                                              <p:pRg st="6" end="6"/>
                                            </p:txEl>
                                          </p:spTgt>
                                        </p:tgtEl>
                                        <p:attrNameLst>
                                          <p:attrName>style.visibility</p:attrName>
                                        </p:attrNameLst>
                                      </p:cBhvr>
                                      <p:to>
                                        <p:strVal val="visible"/>
                                      </p:to>
                                    </p:set>
                                    <p:animEffect transition="in" filter="fade">
                                      <p:cBhvr>
                                        <p:cTn id="54"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8"/>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79" name="Google Shape;179;p8"/>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3600" b="1" dirty="0">
                <a:solidFill>
                  <a:schemeClr val="lt1"/>
                </a:solidFill>
                <a:latin typeface="Twinkl" panose="02000000000000000000" pitchFamily="2" charset="0"/>
              </a:rPr>
              <a:t> Know Yourself, Grow Yourself</a:t>
            </a:r>
            <a:endParaRPr lang="en-GB" dirty="0">
              <a:latin typeface="Twinkl" panose="02000000000000000000" pitchFamily="2" charset="0"/>
            </a:endParaRPr>
          </a:p>
        </p:txBody>
      </p:sp>
      <p:pic>
        <p:nvPicPr>
          <p:cNvPr id="182" name="Google Shape;182;p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8079" y="3895422"/>
            <a:ext cx="2010121" cy="7165092"/>
          </a:xfrm>
          <a:prstGeom prst="rect">
            <a:avLst/>
          </a:prstGeom>
          <a:noFill/>
          <a:ln>
            <a:noFill/>
          </a:ln>
        </p:spPr>
      </p:pic>
      <p:sp>
        <p:nvSpPr>
          <p:cNvPr id="185" name="Google Shape;185;p8"/>
          <p:cNvSpPr/>
          <p:nvPr/>
        </p:nvSpPr>
        <p:spPr>
          <a:xfrm>
            <a:off x="511366" y="1595416"/>
            <a:ext cx="8019129" cy="554376"/>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1600" dirty="0">
                <a:latin typeface="Twinkl" panose="02000000000000000000" pitchFamily="2" charset="0"/>
              </a:rPr>
              <a:t>Why is self-awareness important? </a:t>
            </a:r>
          </a:p>
        </p:txBody>
      </p:sp>
      <p:sp>
        <p:nvSpPr>
          <p:cNvPr id="186" name="Google Shape;186;p8"/>
          <p:cNvSpPr/>
          <p:nvPr/>
        </p:nvSpPr>
        <p:spPr>
          <a:xfrm>
            <a:off x="339859" y="2163806"/>
            <a:ext cx="243834" cy="243834"/>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87" name="Google Shape;187;p8"/>
          <p:cNvSpPr/>
          <p:nvPr/>
        </p:nvSpPr>
        <p:spPr>
          <a:xfrm>
            <a:off x="132690" y="2616455"/>
            <a:ext cx="177079" cy="177079"/>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88" name="Google Shape;188;p8"/>
          <p:cNvSpPr/>
          <p:nvPr/>
        </p:nvSpPr>
        <p:spPr>
          <a:xfrm>
            <a:off x="162780" y="3023884"/>
            <a:ext cx="177079" cy="177079"/>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89" name="Google Shape;189;p8"/>
          <p:cNvSpPr/>
          <p:nvPr/>
        </p:nvSpPr>
        <p:spPr>
          <a:xfrm>
            <a:off x="314342" y="3378290"/>
            <a:ext cx="133062" cy="133062"/>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190" name="Google Shape;190;p8"/>
          <p:cNvSpPr/>
          <p:nvPr/>
        </p:nvSpPr>
        <p:spPr>
          <a:xfrm>
            <a:off x="489659" y="3727499"/>
            <a:ext cx="88540" cy="88540"/>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pic>
        <p:nvPicPr>
          <p:cNvPr id="199" name="Google Shape;199;p8"/>
          <p:cNvPicPr preferRelativeResize="0"/>
          <p:nvPr/>
        </p:nvPicPr>
        <p:blipFill rotWithShape="1">
          <a:blip r:embed="rId4" cstate="screen">
            <a:alphaModFix/>
            <a:extLst>
              <a:ext uri="{28A0092B-C50C-407E-A947-70E740481C1C}">
                <a14:useLocalDpi xmlns:a14="http://schemas.microsoft.com/office/drawing/2010/main"/>
              </a:ext>
            </a:extLst>
          </a:blip>
          <a:srcRect t="-7099" r="-8480"/>
          <a:stretch/>
        </p:blipFill>
        <p:spPr>
          <a:xfrm>
            <a:off x="4714144" y="5262585"/>
            <a:ext cx="696263" cy="687289"/>
          </a:xfrm>
          <a:prstGeom prst="ellipse">
            <a:avLst/>
          </a:prstGeom>
          <a:solidFill>
            <a:schemeClr val="lt1"/>
          </a:solidFill>
          <a:ln w="28575" cap="flat" cmpd="sng">
            <a:solidFill>
              <a:srgbClr val="F1884C"/>
            </a:solidFill>
            <a:prstDash val="solid"/>
            <a:round/>
            <a:headEnd type="none" w="sm" len="sm"/>
            <a:tailEnd type="none" w="sm" len="sm"/>
          </a:ln>
        </p:spPr>
      </p:pic>
      <p:pic>
        <p:nvPicPr>
          <p:cNvPr id="205" name="Google Shape;205;p8"/>
          <p:cNvPicPr preferRelativeResize="0"/>
          <p:nvPr/>
        </p:nvPicPr>
        <p:blipFill rotWithShape="1">
          <a:blip r:embed="rId5" cstate="screen">
            <a:extLst>
              <a:ext uri="{28A0092B-C50C-407E-A947-70E740481C1C}">
                <a14:useLocalDpi xmlns:a14="http://schemas.microsoft.com/office/drawing/2010/main"/>
              </a:ext>
            </a:extLst>
          </a:blip>
          <a:srcRect t="-11510"/>
          <a:stretch/>
        </p:blipFill>
        <p:spPr>
          <a:xfrm>
            <a:off x="6635544" y="5262584"/>
            <a:ext cx="696264" cy="687290"/>
          </a:xfrm>
          <a:prstGeom prst="ellipse">
            <a:avLst/>
          </a:prstGeom>
          <a:solidFill>
            <a:schemeClr val="lt1"/>
          </a:solidFill>
          <a:ln w="28575" cap="flat" cmpd="sng">
            <a:solidFill>
              <a:srgbClr val="BAD1BE"/>
            </a:solidFill>
            <a:prstDash val="solid"/>
            <a:round/>
            <a:headEnd type="none" w="sm" len="sm"/>
            <a:tailEnd type="none" w="sm" len="sm"/>
          </a:ln>
        </p:spPr>
      </p:pic>
      <p:pic>
        <p:nvPicPr>
          <p:cNvPr id="9" name="Google Shape;199;p8">
            <a:extLst>
              <a:ext uri="{FF2B5EF4-FFF2-40B4-BE49-F238E27FC236}">
                <a16:creationId xmlns:a16="http://schemas.microsoft.com/office/drawing/2014/main" id="{EA6FF3FA-331B-92A9-CCD6-3D1CF002D736}"/>
              </a:ext>
            </a:extLst>
          </p:cNvPr>
          <p:cNvPicPr preferRelativeResize="0"/>
          <p:nvPr/>
        </p:nvPicPr>
        <p:blipFill rotWithShape="1">
          <a:blip r:embed="rId6" cstate="screen">
            <a:extLst>
              <a:ext uri="{28A0092B-C50C-407E-A947-70E740481C1C}">
                <a14:useLocalDpi xmlns:a14="http://schemas.microsoft.com/office/drawing/2010/main"/>
              </a:ext>
            </a:extLst>
          </a:blip>
          <a:srcRect r="-17097"/>
          <a:stretch/>
        </p:blipFill>
        <p:spPr>
          <a:xfrm>
            <a:off x="5674844" y="5262585"/>
            <a:ext cx="696263" cy="687289"/>
          </a:xfrm>
          <a:prstGeom prst="ellipse">
            <a:avLst/>
          </a:prstGeom>
          <a:solidFill>
            <a:schemeClr val="lt1"/>
          </a:solidFill>
          <a:ln w="28575" cap="flat" cmpd="sng">
            <a:solidFill>
              <a:srgbClr val="F1884C"/>
            </a:solidFill>
            <a:prstDash val="solid"/>
            <a:round/>
            <a:headEnd type="none" w="sm" len="sm"/>
            <a:tailEnd type="none" w="sm" len="sm"/>
          </a:ln>
        </p:spPr>
      </p:pic>
      <p:pic>
        <p:nvPicPr>
          <p:cNvPr id="10" name="Google Shape;205;p8">
            <a:extLst>
              <a:ext uri="{FF2B5EF4-FFF2-40B4-BE49-F238E27FC236}">
                <a16:creationId xmlns:a16="http://schemas.microsoft.com/office/drawing/2014/main" id="{7158899E-4487-8C07-0CDD-71893FF4B5E7}"/>
              </a:ext>
            </a:extLst>
          </p:cNvPr>
          <p:cNvPicPr preferRelativeResize="0"/>
          <p:nvPr/>
        </p:nvPicPr>
        <p:blipFill rotWithShape="1">
          <a:blip r:embed="rId7" cstate="screen">
            <a:extLst>
              <a:ext uri="{28A0092B-C50C-407E-A947-70E740481C1C}">
                <a14:useLocalDpi xmlns:a14="http://schemas.microsoft.com/office/drawing/2010/main"/>
              </a:ext>
            </a:extLst>
          </a:blip>
          <a:srcRect t="-13767" r="-6670"/>
          <a:stretch/>
        </p:blipFill>
        <p:spPr>
          <a:xfrm>
            <a:off x="7596245" y="5262584"/>
            <a:ext cx="696264" cy="687290"/>
          </a:xfrm>
          <a:prstGeom prst="ellipse">
            <a:avLst/>
          </a:prstGeom>
          <a:solidFill>
            <a:schemeClr val="lt1"/>
          </a:solidFill>
          <a:ln w="28575" cap="flat" cmpd="sng">
            <a:solidFill>
              <a:srgbClr val="BAD1BE"/>
            </a:solidFill>
            <a:prstDash val="solid"/>
            <a:round/>
            <a:headEnd type="none" w="sm" len="sm"/>
            <a:tailEnd type="none" w="sm" len="sm"/>
          </a:ln>
        </p:spPr>
      </p:pic>
      <p:sp>
        <p:nvSpPr>
          <p:cNvPr id="16" name="Google Shape;151;p6">
            <a:extLst>
              <a:ext uri="{FF2B5EF4-FFF2-40B4-BE49-F238E27FC236}">
                <a16:creationId xmlns:a16="http://schemas.microsoft.com/office/drawing/2014/main" id="{1D3037EC-3FF2-F7D0-0252-A4CF9473E8A9}"/>
              </a:ext>
            </a:extLst>
          </p:cNvPr>
          <p:cNvSpPr/>
          <p:nvPr/>
        </p:nvSpPr>
        <p:spPr>
          <a:xfrm>
            <a:off x="755650" y="2372030"/>
            <a:ext cx="3816350" cy="816930"/>
          </a:xfrm>
          <a:prstGeom prst="roundRect">
            <a:avLst>
              <a:gd name="adj" fmla="val 2159"/>
            </a:avLst>
          </a:prstGeom>
          <a:solidFill>
            <a:schemeClr val="bg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600" dirty="0">
                <a:latin typeface="Twinkl" panose="02000000000000000000" pitchFamily="2" charset="0"/>
              </a:rPr>
              <a:t>Self-awareness can help people to understand, process and regulate emotions. </a:t>
            </a:r>
          </a:p>
        </p:txBody>
      </p:sp>
      <p:sp>
        <p:nvSpPr>
          <p:cNvPr id="32" name="Google Shape;151;p6">
            <a:extLst>
              <a:ext uri="{FF2B5EF4-FFF2-40B4-BE49-F238E27FC236}">
                <a16:creationId xmlns:a16="http://schemas.microsoft.com/office/drawing/2014/main" id="{DBAC304C-35C7-4A8E-B236-4B0B6DABC09F}"/>
              </a:ext>
            </a:extLst>
          </p:cNvPr>
          <p:cNvSpPr/>
          <p:nvPr/>
        </p:nvSpPr>
        <p:spPr>
          <a:xfrm>
            <a:off x="1048452" y="3355876"/>
            <a:ext cx="3523548" cy="1043233"/>
          </a:xfrm>
          <a:prstGeom prst="roundRect">
            <a:avLst>
              <a:gd name="adj" fmla="val 2159"/>
            </a:avLst>
          </a:prstGeom>
          <a:solidFill>
            <a:schemeClr val="bg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600" dirty="0">
                <a:latin typeface="Twinkl" panose="02000000000000000000" pitchFamily="2" charset="0"/>
              </a:rPr>
              <a:t>Self-awareness helps people to make informed decisions and develop healthy self-esteem. </a:t>
            </a:r>
          </a:p>
        </p:txBody>
      </p:sp>
      <p:sp>
        <p:nvSpPr>
          <p:cNvPr id="33" name="Google Shape;151;p6">
            <a:extLst>
              <a:ext uri="{FF2B5EF4-FFF2-40B4-BE49-F238E27FC236}">
                <a16:creationId xmlns:a16="http://schemas.microsoft.com/office/drawing/2014/main" id="{AAD231F1-5586-41E3-91B9-2C0E4EEE2767}"/>
              </a:ext>
            </a:extLst>
          </p:cNvPr>
          <p:cNvSpPr/>
          <p:nvPr/>
        </p:nvSpPr>
        <p:spPr>
          <a:xfrm>
            <a:off x="1733690" y="4566025"/>
            <a:ext cx="2838310" cy="1229708"/>
          </a:xfrm>
          <a:prstGeom prst="roundRect">
            <a:avLst>
              <a:gd name="adj" fmla="val 2159"/>
            </a:avLst>
          </a:prstGeom>
          <a:solidFill>
            <a:schemeClr val="bg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600" dirty="0">
                <a:latin typeface="Twinkl" panose="02000000000000000000" pitchFamily="2" charset="0"/>
              </a:rPr>
              <a:t>Self-awareness helps people to understand what they are good at and what they need to improve on. </a:t>
            </a:r>
          </a:p>
        </p:txBody>
      </p:sp>
      <p:sp>
        <p:nvSpPr>
          <p:cNvPr id="34" name="Google Shape;151;p6">
            <a:extLst>
              <a:ext uri="{FF2B5EF4-FFF2-40B4-BE49-F238E27FC236}">
                <a16:creationId xmlns:a16="http://schemas.microsoft.com/office/drawing/2014/main" id="{53A0EF86-FF17-4EF7-BDED-C45CAB3320CA}"/>
              </a:ext>
            </a:extLst>
          </p:cNvPr>
          <p:cNvSpPr/>
          <p:nvPr/>
        </p:nvSpPr>
        <p:spPr>
          <a:xfrm>
            <a:off x="4714145" y="2365991"/>
            <a:ext cx="3674205" cy="816930"/>
          </a:xfrm>
          <a:prstGeom prst="roundRect">
            <a:avLst>
              <a:gd name="adj" fmla="val 2159"/>
            </a:avLst>
          </a:prstGeom>
          <a:solidFill>
            <a:schemeClr val="bg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600" dirty="0">
                <a:latin typeface="Twinkl" panose="02000000000000000000" pitchFamily="2" charset="0"/>
              </a:rPr>
              <a:t>Self-awareness helps people to cope with challenges and build resilience. </a:t>
            </a:r>
          </a:p>
        </p:txBody>
      </p:sp>
      <p:sp>
        <p:nvSpPr>
          <p:cNvPr id="35" name="Google Shape;151;p6">
            <a:extLst>
              <a:ext uri="{FF2B5EF4-FFF2-40B4-BE49-F238E27FC236}">
                <a16:creationId xmlns:a16="http://schemas.microsoft.com/office/drawing/2014/main" id="{06DF871A-3AE9-4AC9-94B2-64B1C081A75E}"/>
              </a:ext>
            </a:extLst>
          </p:cNvPr>
          <p:cNvSpPr/>
          <p:nvPr/>
        </p:nvSpPr>
        <p:spPr>
          <a:xfrm>
            <a:off x="4714144" y="4218274"/>
            <a:ext cx="3674205" cy="816930"/>
          </a:xfrm>
          <a:prstGeom prst="roundRect">
            <a:avLst>
              <a:gd name="adj" fmla="val 2159"/>
            </a:avLst>
          </a:prstGeom>
          <a:solidFill>
            <a:schemeClr val="bg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600" dirty="0">
                <a:latin typeface="Twinkl" panose="02000000000000000000" pitchFamily="2" charset="0"/>
              </a:rPr>
              <a:t>Self-awareness helps people to build positive, healthy relationships. </a:t>
            </a:r>
          </a:p>
        </p:txBody>
      </p:sp>
      <p:pic>
        <p:nvPicPr>
          <p:cNvPr id="193" name="Google Shape;193;p8"/>
          <p:cNvPicPr preferRelativeResize="0"/>
          <p:nvPr/>
        </p:nvPicPr>
        <p:blipFill rotWithShape="1">
          <a:blip r:embed="rId8" cstate="screen">
            <a:alphaModFix/>
            <a:extLst>
              <a:ext uri="{28A0092B-C50C-407E-A947-70E740481C1C}">
                <a14:useLocalDpi xmlns:a14="http://schemas.microsoft.com/office/drawing/2010/main"/>
              </a:ext>
            </a:extLst>
          </a:blip>
          <a:srcRect l="-2666" t="-12627"/>
          <a:stretch/>
        </p:blipFill>
        <p:spPr>
          <a:xfrm>
            <a:off x="4714145" y="3354489"/>
            <a:ext cx="696262" cy="687288"/>
          </a:xfrm>
          <a:prstGeom prst="ellipse">
            <a:avLst/>
          </a:prstGeom>
          <a:solidFill>
            <a:schemeClr val="lt1"/>
          </a:solidFill>
          <a:ln w="28575" cap="flat" cmpd="sng">
            <a:solidFill>
              <a:srgbClr val="BAD1BE"/>
            </a:solidFill>
            <a:prstDash val="solid"/>
            <a:round/>
            <a:headEnd type="none" w="sm" len="sm"/>
            <a:tailEnd type="none" w="sm" len="sm"/>
          </a:ln>
        </p:spPr>
      </p:pic>
      <p:pic>
        <p:nvPicPr>
          <p:cNvPr id="196" name="Google Shape;196;p8"/>
          <p:cNvPicPr preferRelativeResize="0"/>
          <p:nvPr/>
        </p:nvPicPr>
        <p:blipFill rotWithShape="1">
          <a:blip r:embed="rId9" cstate="screen">
            <a:alphaModFix/>
            <a:extLst>
              <a:ext uri="{28A0092B-C50C-407E-A947-70E740481C1C}">
                <a14:useLocalDpi xmlns:a14="http://schemas.microsoft.com/office/drawing/2010/main"/>
              </a:ext>
            </a:extLst>
          </a:blip>
          <a:srcRect t="-8298"/>
          <a:stretch/>
        </p:blipFill>
        <p:spPr>
          <a:xfrm>
            <a:off x="5674845" y="3354489"/>
            <a:ext cx="696262" cy="687288"/>
          </a:xfrm>
          <a:prstGeom prst="ellipse">
            <a:avLst/>
          </a:prstGeom>
          <a:solidFill>
            <a:schemeClr val="lt1"/>
          </a:solidFill>
          <a:ln w="28575" cap="flat" cmpd="sng">
            <a:solidFill>
              <a:srgbClr val="F8BD95"/>
            </a:solidFill>
            <a:prstDash val="solid"/>
            <a:round/>
            <a:headEnd type="none" w="sm" len="sm"/>
            <a:tailEnd type="none" w="sm" len="sm"/>
          </a:ln>
        </p:spPr>
      </p:pic>
      <p:pic>
        <p:nvPicPr>
          <p:cNvPr id="7" name="Google Shape;193;p8">
            <a:extLst>
              <a:ext uri="{FF2B5EF4-FFF2-40B4-BE49-F238E27FC236}">
                <a16:creationId xmlns:a16="http://schemas.microsoft.com/office/drawing/2014/main" id="{0903823F-83BA-5FFB-9826-9AB4A8D4F86E}"/>
              </a:ext>
            </a:extLst>
          </p:cNvPr>
          <p:cNvPicPr preferRelativeResize="0"/>
          <p:nvPr/>
        </p:nvPicPr>
        <p:blipFill rotWithShape="1">
          <a:blip r:embed="rId10" cstate="screen">
            <a:extLst>
              <a:ext uri="{28A0092B-C50C-407E-A947-70E740481C1C}">
                <a14:useLocalDpi xmlns:a14="http://schemas.microsoft.com/office/drawing/2010/main"/>
              </a:ext>
            </a:extLst>
          </a:blip>
          <a:srcRect l="-8769" t="-13464"/>
          <a:stretch/>
        </p:blipFill>
        <p:spPr>
          <a:xfrm>
            <a:off x="7596244" y="3354489"/>
            <a:ext cx="696262" cy="687288"/>
          </a:xfrm>
          <a:prstGeom prst="ellipse">
            <a:avLst/>
          </a:prstGeom>
          <a:solidFill>
            <a:schemeClr val="lt1"/>
          </a:solidFill>
          <a:ln w="28575" cap="flat" cmpd="sng">
            <a:solidFill>
              <a:srgbClr val="BAD1BE"/>
            </a:solidFill>
            <a:prstDash val="solid"/>
            <a:round/>
            <a:headEnd type="none" w="sm" len="sm"/>
            <a:tailEnd type="none" w="sm" len="sm"/>
          </a:ln>
        </p:spPr>
      </p:pic>
      <p:pic>
        <p:nvPicPr>
          <p:cNvPr id="8" name="Google Shape;196;p8">
            <a:extLst>
              <a:ext uri="{FF2B5EF4-FFF2-40B4-BE49-F238E27FC236}">
                <a16:creationId xmlns:a16="http://schemas.microsoft.com/office/drawing/2014/main" id="{A1C278D8-73AA-F45C-7DCD-407063CB38D2}"/>
              </a:ext>
            </a:extLst>
          </p:cNvPr>
          <p:cNvPicPr preferRelativeResize="0"/>
          <p:nvPr/>
        </p:nvPicPr>
        <p:blipFill rotWithShape="1">
          <a:blip r:embed="rId11" cstate="screen">
            <a:extLst>
              <a:ext uri="{28A0092B-C50C-407E-A947-70E740481C1C}">
                <a14:useLocalDpi xmlns:a14="http://schemas.microsoft.com/office/drawing/2010/main"/>
              </a:ext>
            </a:extLst>
          </a:blip>
          <a:srcRect l="-11364" t="-11858"/>
          <a:stretch/>
        </p:blipFill>
        <p:spPr>
          <a:xfrm>
            <a:off x="6635545" y="3354489"/>
            <a:ext cx="696262" cy="687288"/>
          </a:xfrm>
          <a:prstGeom prst="ellipse">
            <a:avLst/>
          </a:prstGeom>
          <a:solidFill>
            <a:schemeClr val="lt1"/>
          </a:solidFill>
          <a:ln w="28575" cap="flat" cmpd="sng">
            <a:solidFill>
              <a:srgbClr val="F8BD95"/>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0"/>
                                        </p:tgtEl>
                                        <p:attrNameLst>
                                          <p:attrName>style.visibility</p:attrName>
                                        </p:attrNameLst>
                                      </p:cBhvr>
                                      <p:to>
                                        <p:strVal val="visible"/>
                                      </p:to>
                                    </p:set>
                                    <p:animEffect transition="in" filter="fade">
                                      <p:cBhvr>
                                        <p:cTn id="7" dur="250"/>
                                        <p:tgtEl>
                                          <p:spTgt spid="190"/>
                                        </p:tgtEl>
                                      </p:cBhvr>
                                    </p:animEffect>
                                  </p:childTnLst>
                                </p:cTn>
                              </p:par>
                            </p:childTnLst>
                          </p:cTn>
                        </p:par>
                        <p:par>
                          <p:cTn id="8" fill="hold">
                            <p:stCondLst>
                              <p:cond delay="250"/>
                            </p:stCondLst>
                            <p:childTnLst>
                              <p:par>
                                <p:cTn id="9" presetID="10" presetClass="entr" presetSubtype="0" fill="hold" nodeType="afterEffect">
                                  <p:stCondLst>
                                    <p:cond delay="0"/>
                                  </p:stCondLst>
                                  <p:childTnLst>
                                    <p:set>
                                      <p:cBhvr>
                                        <p:cTn id="10" dur="1" fill="hold">
                                          <p:stCondLst>
                                            <p:cond delay="0"/>
                                          </p:stCondLst>
                                        </p:cTn>
                                        <p:tgtEl>
                                          <p:spTgt spid="189"/>
                                        </p:tgtEl>
                                        <p:attrNameLst>
                                          <p:attrName>style.visibility</p:attrName>
                                        </p:attrNameLst>
                                      </p:cBhvr>
                                      <p:to>
                                        <p:strVal val="visible"/>
                                      </p:to>
                                    </p:set>
                                    <p:animEffect transition="in" filter="fade">
                                      <p:cBhvr>
                                        <p:cTn id="11" dur="250"/>
                                        <p:tgtEl>
                                          <p:spTgt spid="189"/>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188"/>
                                        </p:tgtEl>
                                        <p:attrNameLst>
                                          <p:attrName>style.visibility</p:attrName>
                                        </p:attrNameLst>
                                      </p:cBhvr>
                                      <p:to>
                                        <p:strVal val="visible"/>
                                      </p:to>
                                    </p:set>
                                    <p:animEffect transition="in" filter="fade">
                                      <p:cBhvr>
                                        <p:cTn id="15" dur="250"/>
                                        <p:tgtEl>
                                          <p:spTgt spid="188"/>
                                        </p:tgtEl>
                                      </p:cBhvr>
                                    </p:animEffect>
                                  </p:childTnLst>
                                </p:cTn>
                              </p:par>
                            </p:childTnLst>
                          </p:cTn>
                        </p:par>
                        <p:par>
                          <p:cTn id="16" fill="hold">
                            <p:stCondLst>
                              <p:cond delay="750"/>
                            </p:stCondLst>
                            <p:childTnLst>
                              <p:par>
                                <p:cTn id="17" presetID="10" presetClass="entr" presetSubtype="0" fill="hold" nodeType="afterEffect">
                                  <p:stCondLst>
                                    <p:cond delay="0"/>
                                  </p:stCondLst>
                                  <p:childTnLst>
                                    <p:set>
                                      <p:cBhvr>
                                        <p:cTn id="18" dur="1" fill="hold">
                                          <p:stCondLst>
                                            <p:cond delay="0"/>
                                          </p:stCondLst>
                                        </p:cTn>
                                        <p:tgtEl>
                                          <p:spTgt spid="187"/>
                                        </p:tgtEl>
                                        <p:attrNameLst>
                                          <p:attrName>style.visibility</p:attrName>
                                        </p:attrNameLst>
                                      </p:cBhvr>
                                      <p:to>
                                        <p:strVal val="visible"/>
                                      </p:to>
                                    </p:set>
                                    <p:animEffect transition="in" filter="fade">
                                      <p:cBhvr>
                                        <p:cTn id="19" dur="250"/>
                                        <p:tgtEl>
                                          <p:spTgt spid="187"/>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86"/>
                                        </p:tgtEl>
                                        <p:attrNameLst>
                                          <p:attrName>style.visibility</p:attrName>
                                        </p:attrNameLst>
                                      </p:cBhvr>
                                      <p:to>
                                        <p:strVal val="visible"/>
                                      </p:to>
                                    </p:set>
                                    <p:animEffect transition="in" filter="fade">
                                      <p:cBhvr>
                                        <p:cTn id="23" dur="250"/>
                                        <p:tgtEl>
                                          <p:spTgt spid="186"/>
                                        </p:tgtEl>
                                      </p:cBhvr>
                                    </p:animEffect>
                                  </p:childTnLst>
                                </p:cTn>
                              </p:par>
                            </p:childTnLst>
                          </p:cTn>
                        </p:par>
                        <p:par>
                          <p:cTn id="24" fill="hold">
                            <p:stCondLst>
                              <p:cond delay="1250"/>
                            </p:stCondLst>
                            <p:childTnLst>
                              <p:par>
                                <p:cTn id="25" presetID="10" presetClass="entr" presetSubtype="0" fill="hold" nodeType="afterEffect">
                                  <p:stCondLst>
                                    <p:cond delay="0"/>
                                  </p:stCondLst>
                                  <p:childTnLst>
                                    <p:set>
                                      <p:cBhvr>
                                        <p:cTn id="26" dur="1" fill="hold">
                                          <p:stCondLst>
                                            <p:cond delay="0"/>
                                          </p:stCondLst>
                                        </p:cTn>
                                        <p:tgtEl>
                                          <p:spTgt spid="185"/>
                                        </p:tgtEl>
                                        <p:attrNameLst>
                                          <p:attrName>style.visibility</p:attrName>
                                        </p:attrNameLst>
                                      </p:cBhvr>
                                      <p:to>
                                        <p:strVal val="visible"/>
                                      </p:to>
                                    </p:set>
                                    <p:animEffect transition="in" filter="fade">
                                      <p:cBhvr>
                                        <p:cTn id="27" dur="500"/>
                                        <p:tgtEl>
                                          <p:spTgt spid="18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193"/>
                                        </p:tgtEl>
                                        <p:attrNameLst>
                                          <p:attrName>style.visibility</p:attrName>
                                        </p:attrNameLst>
                                      </p:cBhvr>
                                      <p:to>
                                        <p:strVal val="visible"/>
                                      </p:to>
                                    </p:set>
                                    <p:animEffect transition="in" filter="fade">
                                      <p:cBhvr>
                                        <p:cTn id="51" dur="500"/>
                                        <p:tgtEl>
                                          <p:spTgt spid="193"/>
                                        </p:tgtEl>
                                      </p:cBhvr>
                                    </p:animEffect>
                                  </p:childTnLst>
                                </p:cTn>
                              </p:par>
                            </p:childTnLst>
                          </p:cTn>
                        </p:par>
                        <p:par>
                          <p:cTn id="52" fill="hold">
                            <p:stCondLst>
                              <p:cond delay="1000"/>
                            </p:stCondLst>
                            <p:childTnLst>
                              <p:par>
                                <p:cTn id="53" presetID="10" presetClass="entr" presetSubtype="0" fill="hold" nodeType="afterEffect">
                                  <p:stCondLst>
                                    <p:cond delay="0"/>
                                  </p:stCondLst>
                                  <p:childTnLst>
                                    <p:set>
                                      <p:cBhvr>
                                        <p:cTn id="54" dur="1" fill="hold">
                                          <p:stCondLst>
                                            <p:cond delay="0"/>
                                          </p:stCondLst>
                                        </p:cTn>
                                        <p:tgtEl>
                                          <p:spTgt spid="196"/>
                                        </p:tgtEl>
                                        <p:attrNameLst>
                                          <p:attrName>style.visibility</p:attrName>
                                        </p:attrNameLst>
                                      </p:cBhvr>
                                      <p:to>
                                        <p:strVal val="visible"/>
                                      </p:to>
                                    </p:set>
                                    <p:animEffect transition="in" filter="fade">
                                      <p:cBhvr>
                                        <p:cTn id="55" dur="500"/>
                                        <p:tgtEl>
                                          <p:spTgt spid="196"/>
                                        </p:tgtEl>
                                      </p:cBhvr>
                                    </p:animEffect>
                                  </p:childTnLst>
                                </p:cTn>
                              </p:par>
                            </p:childTnLst>
                          </p:cTn>
                        </p:par>
                        <p:par>
                          <p:cTn id="56" fill="hold">
                            <p:stCondLst>
                              <p:cond delay="1500"/>
                            </p:stCondLst>
                            <p:childTnLst>
                              <p:par>
                                <p:cTn id="57" presetID="10" presetClass="entr" presetSubtype="0"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fade">
                                      <p:cBhvr>
                                        <p:cTn id="59" dur="500"/>
                                        <p:tgtEl>
                                          <p:spTgt spid="8"/>
                                        </p:tgtEl>
                                      </p:cBhvr>
                                    </p:animEffect>
                                  </p:childTnLst>
                                </p:cTn>
                              </p:par>
                            </p:childTnLst>
                          </p:cTn>
                        </p:par>
                        <p:par>
                          <p:cTn id="60" fill="hold">
                            <p:stCondLst>
                              <p:cond delay="2000"/>
                            </p:stCondLst>
                            <p:childTnLst>
                              <p:par>
                                <p:cTn id="61" presetID="10" presetClass="entr" presetSubtype="0" fill="hold" nodeType="after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fade">
                                      <p:cBhvr>
                                        <p:cTn id="63" dur="500"/>
                                        <p:tgtEl>
                                          <p:spTgt spid="7"/>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fade">
                                      <p:cBhvr>
                                        <p:cTn id="68" dur="500"/>
                                        <p:tgtEl>
                                          <p:spTgt spid="35"/>
                                        </p:tgtEl>
                                      </p:cBhvr>
                                    </p:animEffect>
                                  </p:childTnLst>
                                </p:cTn>
                              </p:par>
                            </p:childTnLst>
                          </p:cTn>
                        </p:par>
                        <p:par>
                          <p:cTn id="69" fill="hold">
                            <p:stCondLst>
                              <p:cond delay="500"/>
                            </p:stCondLst>
                            <p:childTnLst>
                              <p:par>
                                <p:cTn id="70" presetID="10" presetClass="entr" presetSubtype="0" fill="hold" nodeType="afterEffect">
                                  <p:stCondLst>
                                    <p:cond delay="0"/>
                                  </p:stCondLst>
                                  <p:childTnLst>
                                    <p:set>
                                      <p:cBhvr>
                                        <p:cTn id="71" dur="1" fill="hold">
                                          <p:stCondLst>
                                            <p:cond delay="0"/>
                                          </p:stCondLst>
                                        </p:cTn>
                                        <p:tgtEl>
                                          <p:spTgt spid="199"/>
                                        </p:tgtEl>
                                        <p:attrNameLst>
                                          <p:attrName>style.visibility</p:attrName>
                                        </p:attrNameLst>
                                      </p:cBhvr>
                                      <p:to>
                                        <p:strVal val="visible"/>
                                      </p:to>
                                    </p:set>
                                    <p:animEffect transition="in" filter="fade">
                                      <p:cBhvr>
                                        <p:cTn id="72" dur="500"/>
                                        <p:tgtEl>
                                          <p:spTgt spid="199"/>
                                        </p:tgtEl>
                                      </p:cBhvr>
                                    </p:animEffect>
                                  </p:childTnLst>
                                </p:cTn>
                              </p:par>
                            </p:childTnLst>
                          </p:cTn>
                        </p:par>
                        <p:par>
                          <p:cTn id="73" fill="hold">
                            <p:stCondLst>
                              <p:cond delay="1000"/>
                            </p:stCondLst>
                            <p:childTnLst>
                              <p:par>
                                <p:cTn id="74" presetID="10" presetClass="entr" presetSubtype="0" fill="hold"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fade">
                                      <p:cBhvr>
                                        <p:cTn id="76" dur="500"/>
                                        <p:tgtEl>
                                          <p:spTgt spid="9"/>
                                        </p:tgtEl>
                                      </p:cBhvr>
                                    </p:animEffect>
                                  </p:childTnLst>
                                </p:cTn>
                              </p:par>
                            </p:childTnLst>
                          </p:cTn>
                        </p:par>
                        <p:par>
                          <p:cTn id="77" fill="hold">
                            <p:stCondLst>
                              <p:cond delay="1500"/>
                            </p:stCondLst>
                            <p:childTnLst>
                              <p:par>
                                <p:cTn id="78" presetID="10" presetClass="entr" presetSubtype="0" fill="hold" nodeType="afterEffect">
                                  <p:stCondLst>
                                    <p:cond delay="0"/>
                                  </p:stCondLst>
                                  <p:childTnLst>
                                    <p:set>
                                      <p:cBhvr>
                                        <p:cTn id="79" dur="1" fill="hold">
                                          <p:stCondLst>
                                            <p:cond delay="0"/>
                                          </p:stCondLst>
                                        </p:cTn>
                                        <p:tgtEl>
                                          <p:spTgt spid="205"/>
                                        </p:tgtEl>
                                        <p:attrNameLst>
                                          <p:attrName>style.visibility</p:attrName>
                                        </p:attrNameLst>
                                      </p:cBhvr>
                                      <p:to>
                                        <p:strVal val="visible"/>
                                      </p:to>
                                    </p:set>
                                    <p:animEffect transition="in" filter="fade">
                                      <p:cBhvr>
                                        <p:cTn id="80" dur="500"/>
                                        <p:tgtEl>
                                          <p:spTgt spid="205"/>
                                        </p:tgtEl>
                                      </p:cBhvr>
                                    </p:animEffect>
                                  </p:childTnLst>
                                </p:cTn>
                              </p:par>
                            </p:childTnLst>
                          </p:cTn>
                        </p:par>
                        <p:par>
                          <p:cTn id="81" fill="hold">
                            <p:stCondLst>
                              <p:cond delay="2000"/>
                            </p:stCondLst>
                            <p:childTnLst>
                              <p:par>
                                <p:cTn id="82" presetID="10" presetClass="entr" presetSubtype="0" fill="hold" nodeType="afterEffect">
                                  <p:stCondLst>
                                    <p:cond delay="0"/>
                                  </p:stCondLst>
                                  <p:childTnLst>
                                    <p:set>
                                      <p:cBhvr>
                                        <p:cTn id="83" dur="1" fill="hold">
                                          <p:stCondLst>
                                            <p:cond delay="0"/>
                                          </p:stCondLst>
                                        </p:cTn>
                                        <p:tgtEl>
                                          <p:spTgt spid="10"/>
                                        </p:tgtEl>
                                        <p:attrNameLst>
                                          <p:attrName>style.visibility</p:attrName>
                                        </p:attrNameLst>
                                      </p:cBhvr>
                                      <p:to>
                                        <p:strVal val="visible"/>
                                      </p:to>
                                    </p:set>
                                    <p:animEffect transition="in" filter="fade">
                                      <p:cBhvr>
                                        <p:cTn id="8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4" name="Google Shape;224;p9"/>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25" name="Google Shape;225;p9"/>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3600" b="1" dirty="0">
                <a:solidFill>
                  <a:schemeClr val="lt1"/>
                </a:solidFill>
                <a:latin typeface="Twinkl" panose="02000000000000000000" pitchFamily="2" charset="0"/>
              </a:rPr>
              <a:t>Know Yourself, Grow Yourself</a:t>
            </a:r>
            <a:endParaRPr lang="en-GB" sz="3600" b="1" dirty="0">
              <a:solidFill>
                <a:schemeClr val="lt1"/>
              </a:solidFill>
              <a:latin typeface="Twinkl" panose="02000000000000000000" pitchFamily="2" charset="0"/>
              <a:sym typeface="Arial"/>
            </a:endParaRPr>
          </a:p>
        </p:txBody>
      </p:sp>
      <p:sp>
        <p:nvSpPr>
          <p:cNvPr id="227" name="Google Shape;227;p9"/>
          <p:cNvSpPr/>
          <p:nvPr/>
        </p:nvSpPr>
        <p:spPr>
          <a:xfrm>
            <a:off x="687896" y="1595415"/>
            <a:ext cx="7700453" cy="1428469"/>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latin typeface="Twinkl" panose="02000000000000000000" pitchFamily="2" charset="0"/>
              </a:rPr>
              <a:t>Throughout our daily lives, we all experience a range of different emotions. Some of these emotions will be comfortable while others may be uncomfortable. How we experience different situations and emotions will be unique to us as individuals. </a:t>
            </a:r>
          </a:p>
        </p:txBody>
      </p:sp>
      <p:sp>
        <p:nvSpPr>
          <p:cNvPr id="228" name="Google Shape;228;p9"/>
          <p:cNvSpPr/>
          <p:nvPr/>
        </p:nvSpPr>
        <p:spPr>
          <a:xfrm>
            <a:off x="339859" y="2163806"/>
            <a:ext cx="243834" cy="243834"/>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29" name="Google Shape;229;p9"/>
          <p:cNvSpPr/>
          <p:nvPr/>
        </p:nvSpPr>
        <p:spPr>
          <a:xfrm>
            <a:off x="132690" y="2616455"/>
            <a:ext cx="177079" cy="177079"/>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30" name="Google Shape;230;p9"/>
          <p:cNvSpPr/>
          <p:nvPr/>
        </p:nvSpPr>
        <p:spPr>
          <a:xfrm>
            <a:off x="162780" y="3023884"/>
            <a:ext cx="177079" cy="177079"/>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31" name="Google Shape;231;p9"/>
          <p:cNvSpPr/>
          <p:nvPr/>
        </p:nvSpPr>
        <p:spPr>
          <a:xfrm>
            <a:off x="314342" y="3378290"/>
            <a:ext cx="133062" cy="133062"/>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32" name="Google Shape;232;p9"/>
          <p:cNvSpPr/>
          <p:nvPr/>
        </p:nvSpPr>
        <p:spPr>
          <a:xfrm>
            <a:off x="489659" y="3727499"/>
            <a:ext cx="88540" cy="88540"/>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8" name="Google Shape;171;p7">
            <a:extLst>
              <a:ext uri="{FF2B5EF4-FFF2-40B4-BE49-F238E27FC236}">
                <a16:creationId xmlns:a16="http://schemas.microsoft.com/office/drawing/2014/main" id="{ACC8E57C-9F75-44DF-AA34-996DC7A41BCD}"/>
              </a:ext>
            </a:extLst>
          </p:cNvPr>
          <p:cNvSpPr/>
          <p:nvPr/>
        </p:nvSpPr>
        <p:spPr>
          <a:xfrm>
            <a:off x="1337225" y="3200963"/>
            <a:ext cx="3146235" cy="2564838"/>
          </a:xfrm>
          <a:prstGeom prst="wedgeRoundRectCallout">
            <a:avLst>
              <a:gd name="adj1" fmla="val -60995"/>
              <a:gd name="adj2" fmla="val 6360"/>
              <a:gd name="adj3" fmla="val 16667"/>
            </a:avLst>
          </a:prstGeom>
          <a:solidFill>
            <a:schemeClr val="lt1"/>
          </a:solidFill>
          <a:ln w="28575" cap="flat" cmpd="sng">
            <a:solidFill>
              <a:srgbClr val="F8BD95"/>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solidFill>
                  <a:schemeClr val="dk1"/>
                </a:solidFill>
                <a:latin typeface="Twinkl" panose="02000000000000000000" pitchFamily="2" charset="0"/>
              </a:rPr>
              <a:t>Knowing how we may respond to situations or the different emotions we feel can help us to feel more in control and will help us to be able to overcome uncomfortable feelings. </a:t>
            </a:r>
          </a:p>
        </p:txBody>
      </p:sp>
      <p:pic>
        <p:nvPicPr>
          <p:cNvPr id="226" name="Google Shape;226;p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92016" y="3993053"/>
            <a:ext cx="1540701" cy="4981724"/>
          </a:xfrm>
          <a:prstGeom prst="rect">
            <a:avLst/>
          </a:prstGeom>
          <a:noFill/>
          <a:ln>
            <a:noFill/>
          </a:ln>
        </p:spPr>
      </p:pic>
      <p:sp>
        <p:nvSpPr>
          <p:cNvPr id="29" name="Google Shape;171;p7">
            <a:extLst>
              <a:ext uri="{FF2B5EF4-FFF2-40B4-BE49-F238E27FC236}">
                <a16:creationId xmlns:a16="http://schemas.microsoft.com/office/drawing/2014/main" id="{F77152C4-20AB-4DF7-AC08-F3B034CBD9B9}"/>
              </a:ext>
            </a:extLst>
          </p:cNvPr>
          <p:cNvSpPr/>
          <p:nvPr/>
        </p:nvSpPr>
        <p:spPr>
          <a:xfrm>
            <a:off x="4660542" y="3200963"/>
            <a:ext cx="3727807" cy="2564838"/>
          </a:xfrm>
          <a:prstGeom prst="wedgeRoundRectCallout">
            <a:avLst>
              <a:gd name="adj1" fmla="val 35883"/>
              <a:gd name="adj2" fmla="val 65779"/>
              <a:gd name="adj3" fmla="val 16667"/>
            </a:avLst>
          </a:prstGeom>
          <a:solidFill>
            <a:schemeClr val="lt1"/>
          </a:solidFill>
          <a:ln w="28575" cap="flat" cmpd="sng">
            <a:solidFill>
              <a:srgbClr val="F8BD95"/>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solidFill>
                  <a:schemeClr val="dk1"/>
                </a:solidFill>
                <a:latin typeface="Twinkl" panose="02000000000000000000" pitchFamily="2" charset="0"/>
              </a:rPr>
              <a:t>Part of knowing ourselves includes understanding the different things that help us to feel calm and more comfortable emotions. We can then use these strategies to help us overcome challenges and times when we feel uncomfortable.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2"/>
                                        </p:tgtEl>
                                        <p:attrNameLst>
                                          <p:attrName>style.visibility</p:attrName>
                                        </p:attrNameLst>
                                      </p:cBhvr>
                                      <p:to>
                                        <p:strVal val="visible"/>
                                      </p:to>
                                    </p:set>
                                    <p:animEffect transition="in" filter="fade">
                                      <p:cBhvr>
                                        <p:cTn id="7" dur="750"/>
                                        <p:tgtEl>
                                          <p:spTgt spid="232"/>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231"/>
                                        </p:tgtEl>
                                        <p:attrNameLst>
                                          <p:attrName>style.visibility</p:attrName>
                                        </p:attrNameLst>
                                      </p:cBhvr>
                                      <p:to>
                                        <p:strVal val="visible"/>
                                      </p:to>
                                    </p:set>
                                    <p:animEffect transition="in" filter="fade">
                                      <p:cBhvr>
                                        <p:cTn id="11" dur="750"/>
                                        <p:tgtEl>
                                          <p:spTgt spid="231"/>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230"/>
                                        </p:tgtEl>
                                        <p:attrNameLst>
                                          <p:attrName>style.visibility</p:attrName>
                                        </p:attrNameLst>
                                      </p:cBhvr>
                                      <p:to>
                                        <p:strVal val="visible"/>
                                      </p:to>
                                    </p:set>
                                    <p:animEffect transition="in" filter="fade">
                                      <p:cBhvr>
                                        <p:cTn id="15" dur="750"/>
                                        <p:tgtEl>
                                          <p:spTgt spid="230"/>
                                        </p:tgtEl>
                                      </p:cBhvr>
                                    </p:animEffect>
                                  </p:childTnLst>
                                </p:cTn>
                              </p:par>
                            </p:childTnLst>
                          </p:cTn>
                        </p:par>
                        <p:par>
                          <p:cTn id="16" fill="hold">
                            <p:stCondLst>
                              <p:cond delay="2250"/>
                            </p:stCondLst>
                            <p:childTnLst>
                              <p:par>
                                <p:cTn id="17" presetID="10" presetClass="entr" presetSubtype="0" fill="hold" nodeType="afterEffect">
                                  <p:stCondLst>
                                    <p:cond delay="0"/>
                                  </p:stCondLst>
                                  <p:childTnLst>
                                    <p:set>
                                      <p:cBhvr>
                                        <p:cTn id="18" dur="1" fill="hold">
                                          <p:stCondLst>
                                            <p:cond delay="0"/>
                                          </p:stCondLst>
                                        </p:cTn>
                                        <p:tgtEl>
                                          <p:spTgt spid="229"/>
                                        </p:tgtEl>
                                        <p:attrNameLst>
                                          <p:attrName>style.visibility</p:attrName>
                                        </p:attrNameLst>
                                      </p:cBhvr>
                                      <p:to>
                                        <p:strVal val="visible"/>
                                      </p:to>
                                    </p:set>
                                    <p:animEffect transition="in" filter="fade">
                                      <p:cBhvr>
                                        <p:cTn id="19" dur="750"/>
                                        <p:tgtEl>
                                          <p:spTgt spid="229"/>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228"/>
                                        </p:tgtEl>
                                        <p:attrNameLst>
                                          <p:attrName>style.visibility</p:attrName>
                                        </p:attrNameLst>
                                      </p:cBhvr>
                                      <p:to>
                                        <p:strVal val="visible"/>
                                      </p:to>
                                    </p:set>
                                    <p:animEffect transition="in" filter="fade">
                                      <p:cBhvr>
                                        <p:cTn id="23" dur="750"/>
                                        <p:tgtEl>
                                          <p:spTgt spid="228"/>
                                        </p:tgtEl>
                                      </p:cBhvr>
                                    </p:animEffect>
                                  </p:childTnLst>
                                </p:cTn>
                              </p:par>
                            </p:childTnLst>
                          </p:cTn>
                        </p:par>
                        <p:par>
                          <p:cTn id="24" fill="hold">
                            <p:stCondLst>
                              <p:cond delay="3750"/>
                            </p:stCondLst>
                            <p:childTnLst>
                              <p:par>
                                <p:cTn id="25" presetID="10" presetClass="entr" presetSubtype="0" fill="hold" nodeType="afterEffect">
                                  <p:stCondLst>
                                    <p:cond delay="0"/>
                                  </p:stCondLst>
                                  <p:childTnLst>
                                    <p:set>
                                      <p:cBhvr>
                                        <p:cTn id="26" dur="1" fill="hold">
                                          <p:stCondLst>
                                            <p:cond delay="0"/>
                                          </p:stCondLst>
                                        </p:cTn>
                                        <p:tgtEl>
                                          <p:spTgt spid="227"/>
                                        </p:tgtEl>
                                        <p:attrNameLst>
                                          <p:attrName>style.visibility</p:attrName>
                                        </p:attrNameLst>
                                      </p:cBhvr>
                                      <p:to>
                                        <p:strVal val="visible"/>
                                      </p:to>
                                    </p:set>
                                    <p:animEffect transition="in" filter="fade">
                                      <p:cBhvr>
                                        <p:cTn id="27" dur="750"/>
                                        <p:tgtEl>
                                          <p:spTgt spid="227"/>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additive="base">
                                        <p:cTn id="32" dur="750"/>
                                        <p:tgtEl>
                                          <p:spTgt spid="2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750"/>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4" name="Google Shape;224;p9"/>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25" name="Google Shape;225;p9"/>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3600" b="1" dirty="0">
                <a:solidFill>
                  <a:schemeClr val="lt1"/>
                </a:solidFill>
                <a:latin typeface="Twinkl" panose="02000000000000000000" pitchFamily="2" charset="0"/>
              </a:rPr>
              <a:t>Know Yourself, Grow Yourself</a:t>
            </a:r>
            <a:endParaRPr lang="en-GB" sz="3600" b="1" dirty="0">
              <a:solidFill>
                <a:schemeClr val="lt1"/>
              </a:solidFill>
              <a:latin typeface="Twinkl" panose="02000000000000000000" pitchFamily="2" charset="0"/>
              <a:sym typeface="Arial"/>
            </a:endParaRPr>
          </a:p>
        </p:txBody>
      </p:sp>
      <p:sp>
        <p:nvSpPr>
          <p:cNvPr id="14" name="Google Shape;151;p6">
            <a:extLst>
              <a:ext uri="{FF2B5EF4-FFF2-40B4-BE49-F238E27FC236}">
                <a16:creationId xmlns:a16="http://schemas.microsoft.com/office/drawing/2014/main" id="{46222C49-3483-4E3E-9179-FCC86A2AFA8D}"/>
              </a:ext>
            </a:extLst>
          </p:cNvPr>
          <p:cNvSpPr/>
          <p:nvPr/>
        </p:nvSpPr>
        <p:spPr>
          <a:xfrm>
            <a:off x="503238" y="1681645"/>
            <a:ext cx="8101012" cy="816930"/>
          </a:xfrm>
          <a:prstGeom prst="roundRect">
            <a:avLst>
              <a:gd name="adj" fmla="val 2159"/>
            </a:avLst>
          </a:prstGeom>
          <a:solidFill>
            <a:schemeClr val="bg1"/>
          </a:solidFill>
          <a:ln w="28575" cap="flat" cmpd="sng">
            <a:solidFill>
              <a:srgbClr val="F1884C"/>
            </a:solidFill>
            <a:prstDash val="solid"/>
            <a:miter lim="800000"/>
            <a:headEnd type="none" w="sm" len="sm"/>
            <a:tailEnd type="none" w="sm" len="sm"/>
          </a:ln>
        </p:spPr>
        <p:txBody>
          <a:bodyPr spcFirstLastPara="1" wrap="square" lIns="288000" tIns="108000" rIns="2880000" bIns="108000" anchor="ctr" anchorCtr="0">
            <a:noAutofit/>
          </a:bodyPr>
          <a:lstStyle/>
          <a:p>
            <a:pPr lvl="0"/>
            <a:r>
              <a:rPr lang="en-GB" sz="1600" dirty="0">
                <a:latin typeface="Twinkl" panose="02000000000000000000" pitchFamily="2" charset="0"/>
              </a:rPr>
              <a:t>Lyla likes to talk to her brother when she is feeling upset; this helps her to feel better. </a:t>
            </a:r>
          </a:p>
        </p:txBody>
      </p:sp>
      <p:sp>
        <p:nvSpPr>
          <p:cNvPr id="15" name="Google Shape;151;p6">
            <a:extLst>
              <a:ext uri="{FF2B5EF4-FFF2-40B4-BE49-F238E27FC236}">
                <a16:creationId xmlns:a16="http://schemas.microsoft.com/office/drawing/2014/main" id="{A5479EFD-F14E-4558-8ACF-D42F75B77891}"/>
              </a:ext>
            </a:extLst>
          </p:cNvPr>
          <p:cNvSpPr/>
          <p:nvPr/>
        </p:nvSpPr>
        <p:spPr>
          <a:xfrm>
            <a:off x="503238" y="2612070"/>
            <a:ext cx="8101012" cy="816930"/>
          </a:xfrm>
          <a:prstGeom prst="roundRect">
            <a:avLst>
              <a:gd name="adj" fmla="val 2159"/>
            </a:avLst>
          </a:prstGeom>
          <a:solidFill>
            <a:schemeClr val="bg1"/>
          </a:solidFill>
          <a:ln w="28575" cap="flat" cmpd="sng">
            <a:solidFill>
              <a:srgbClr val="F1884C"/>
            </a:solidFill>
            <a:prstDash val="solid"/>
            <a:miter lim="800000"/>
            <a:headEnd type="none" w="sm" len="sm"/>
            <a:tailEnd type="none" w="sm" len="sm"/>
          </a:ln>
        </p:spPr>
        <p:txBody>
          <a:bodyPr spcFirstLastPara="1" wrap="square" lIns="288000" tIns="108000" rIns="2880000" bIns="108000" anchor="ctr" anchorCtr="0">
            <a:noAutofit/>
          </a:bodyPr>
          <a:lstStyle/>
          <a:p>
            <a:pPr lvl="0"/>
            <a:r>
              <a:rPr lang="en-GB" sz="1600" dirty="0">
                <a:latin typeface="Twinkl" panose="02000000000000000000" pitchFamily="2" charset="0"/>
              </a:rPr>
              <a:t>Alonso finds that crafting helps him to feel calm. </a:t>
            </a:r>
          </a:p>
        </p:txBody>
      </p:sp>
      <p:sp>
        <p:nvSpPr>
          <p:cNvPr id="16" name="Google Shape;151;p6">
            <a:extLst>
              <a:ext uri="{FF2B5EF4-FFF2-40B4-BE49-F238E27FC236}">
                <a16:creationId xmlns:a16="http://schemas.microsoft.com/office/drawing/2014/main" id="{EA8C2154-7751-4B18-B395-C4252DEB7436}"/>
              </a:ext>
            </a:extLst>
          </p:cNvPr>
          <p:cNvSpPr/>
          <p:nvPr/>
        </p:nvSpPr>
        <p:spPr>
          <a:xfrm>
            <a:off x="503238" y="3541575"/>
            <a:ext cx="8101012" cy="816930"/>
          </a:xfrm>
          <a:prstGeom prst="roundRect">
            <a:avLst>
              <a:gd name="adj" fmla="val 2159"/>
            </a:avLst>
          </a:prstGeom>
          <a:solidFill>
            <a:schemeClr val="bg1"/>
          </a:solidFill>
          <a:ln w="28575" cap="flat" cmpd="sng">
            <a:solidFill>
              <a:srgbClr val="F1884C"/>
            </a:solidFill>
            <a:prstDash val="solid"/>
            <a:miter lim="800000"/>
            <a:headEnd type="none" w="sm" len="sm"/>
            <a:tailEnd type="none" w="sm" len="sm"/>
          </a:ln>
        </p:spPr>
        <p:txBody>
          <a:bodyPr spcFirstLastPara="1" wrap="square" lIns="288000" tIns="108000" rIns="2880000" bIns="108000" anchor="ctr" anchorCtr="0">
            <a:noAutofit/>
          </a:bodyPr>
          <a:lstStyle/>
          <a:p>
            <a:pPr lvl="0"/>
            <a:r>
              <a:rPr lang="en-GB" sz="1600" dirty="0">
                <a:latin typeface="Twinkl" panose="02000000000000000000" pitchFamily="2" charset="0"/>
              </a:rPr>
              <a:t>Lina finds that going for a run helps her to feel better when she is experiencing uncomfortable emotions. </a:t>
            </a:r>
          </a:p>
        </p:txBody>
      </p:sp>
      <p:sp>
        <p:nvSpPr>
          <p:cNvPr id="17" name="Google Shape;151;p6">
            <a:extLst>
              <a:ext uri="{FF2B5EF4-FFF2-40B4-BE49-F238E27FC236}">
                <a16:creationId xmlns:a16="http://schemas.microsoft.com/office/drawing/2014/main" id="{BB92E181-8607-41F2-AACE-0DCA144153F7}"/>
              </a:ext>
            </a:extLst>
          </p:cNvPr>
          <p:cNvSpPr/>
          <p:nvPr/>
        </p:nvSpPr>
        <p:spPr>
          <a:xfrm>
            <a:off x="503238" y="4471080"/>
            <a:ext cx="8101012" cy="816930"/>
          </a:xfrm>
          <a:prstGeom prst="roundRect">
            <a:avLst>
              <a:gd name="adj" fmla="val 2159"/>
            </a:avLst>
          </a:prstGeom>
          <a:solidFill>
            <a:schemeClr val="bg1"/>
          </a:solidFill>
          <a:ln w="28575" cap="flat" cmpd="sng">
            <a:solidFill>
              <a:srgbClr val="F1884C"/>
            </a:solidFill>
            <a:prstDash val="solid"/>
            <a:miter lim="800000"/>
            <a:headEnd type="none" w="sm" len="sm"/>
            <a:tailEnd type="none" w="sm" len="sm"/>
          </a:ln>
        </p:spPr>
        <p:txBody>
          <a:bodyPr spcFirstLastPara="1" wrap="square" lIns="288000" tIns="108000" rIns="2880000" bIns="108000" anchor="ctr" anchorCtr="0">
            <a:noAutofit/>
          </a:bodyPr>
          <a:lstStyle/>
          <a:p>
            <a:pPr lvl="0"/>
            <a:r>
              <a:rPr lang="en-GB" sz="1600" dirty="0">
                <a:latin typeface="Twinkl" panose="02000000000000000000" pitchFamily="2" charset="0"/>
              </a:rPr>
              <a:t>Finn likes to curl up on his beanbag and read a book when he has had a bad day. </a:t>
            </a:r>
          </a:p>
        </p:txBody>
      </p:sp>
      <p:sp>
        <p:nvSpPr>
          <p:cNvPr id="18" name="Google Shape;151;p6">
            <a:extLst>
              <a:ext uri="{FF2B5EF4-FFF2-40B4-BE49-F238E27FC236}">
                <a16:creationId xmlns:a16="http://schemas.microsoft.com/office/drawing/2014/main" id="{39D44510-8C38-4AB6-A760-827D6E7D52C9}"/>
              </a:ext>
            </a:extLst>
          </p:cNvPr>
          <p:cNvSpPr/>
          <p:nvPr/>
        </p:nvSpPr>
        <p:spPr>
          <a:xfrm>
            <a:off x="503238" y="5456780"/>
            <a:ext cx="8101012" cy="816930"/>
          </a:xfrm>
          <a:prstGeom prst="roundRect">
            <a:avLst>
              <a:gd name="adj" fmla="val 2159"/>
            </a:avLst>
          </a:prstGeom>
          <a:solidFill>
            <a:schemeClr val="bg1"/>
          </a:solidFill>
          <a:ln w="28575" cap="flat" cmpd="sng">
            <a:solidFill>
              <a:srgbClr val="F1884C"/>
            </a:solidFill>
            <a:prstDash val="solid"/>
            <a:miter lim="800000"/>
            <a:headEnd type="none" w="sm" len="sm"/>
            <a:tailEnd type="none" w="sm" len="sm"/>
          </a:ln>
        </p:spPr>
        <p:txBody>
          <a:bodyPr spcFirstLastPara="1" wrap="square" lIns="288000" tIns="108000" rIns="2880000" bIns="108000" anchor="ctr" anchorCtr="0">
            <a:noAutofit/>
          </a:bodyPr>
          <a:lstStyle/>
          <a:p>
            <a:pPr lvl="0"/>
            <a:r>
              <a:rPr lang="en-GB" sz="1600" dirty="0" err="1">
                <a:latin typeface="Twinkl" panose="02000000000000000000" pitchFamily="2" charset="0"/>
              </a:rPr>
              <a:t>Aadya</a:t>
            </a:r>
            <a:r>
              <a:rPr lang="en-GB" sz="1600" dirty="0">
                <a:latin typeface="Twinkl" panose="02000000000000000000" pitchFamily="2" charset="0"/>
              </a:rPr>
              <a:t> takes deep breaths when she gets angry; this helps her to calm down and feel more in control.</a:t>
            </a:r>
          </a:p>
        </p:txBody>
      </p:sp>
      <p:pic>
        <p:nvPicPr>
          <p:cNvPr id="6" name="Picture 5">
            <a:extLst>
              <a:ext uri="{FF2B5EF4-FFF2-40B4-BE49-F238E27FC236}">
                <a16:creationId xmlns:a16="http://schemas.microsoft.com/office/drawing/2014/main" id="{89D8A7FC-7CA2-4953-94A5-4052C2EBED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14980" y="1546106"/>
            <a:ext cx="1216376" cy="1541583"/>
          </a:xfrm>
          <a:prstGeom prst="rect">
            <a:avLst/>
          </a:prstGeom>
        </p:spPr>
      </p:pic>
      <p:pic>
        <p:nvPicPr>
          <p:cNvPr id="8" name="Picture 7">
            <a:extLst>
              <a:ext uri="{FF2B5EF4-FFF2-40B4-BE49-F238E27FC236}">
                <a16:creationId xmlns:a16="http://schemas.microsoft.com/office/drawing/2014/main" id="{370DDF95-DAF8-4F35-953A-C6552088914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26048" y="2667218"/>
            <a:ext cx="1433955" cy="1007766"/>
          </a:xfrm>
          <a:prstGeom prst="rect">
            <a:avLst/>
          </a:prstGeom>
        </p:spPr>
      </p:pic>
      <p:pic>
        <p:nvPicPr>
          <p:cNvPr id="10" name="Picture 9">
            <a:extLst>
              <a:ext uri="{FF2B5EF4-FFF2-40B4-BE49-F238E27FC236}">
                <a16:creationId xmlns:a16="http://schemas.microsoft.com/office/drawing/2014/main" id="{9AB954DD-12A9-4DF5-9AA6-F3407C347EE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05434" y="3171101"/>
            <a:ext cx="649672" cy="1843705"/>
          </a:xfrm>
          <a:prstGeom prst="rect">
            <a:avLst/>
          </a:prstGeom>
        </p:spPr>
      </p:pic>
      <p:pic>
        <p:nvPicPr>
          <p:cNvPr id="12" name="Picture 11">
            <a:extLst>
              <a:ext uri="{FF2B5EF4-FFF2-40B4-BE49-F238E27FC236}">
                <a16:creationId xmlns:a16="http://schemas.microsoft.com/office/drawing/2014/main" id="{2C62D1B0-91F0-41E5-A109-AC265D5F5BB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663230" y="4928317"/>
            <a:ext cx="762970" cy="1345393"/>
          </a:xfrm>
          <a:prstGeom prst="rect">
            <a:avLst/>
          </a:prstGeom>
        </p:spPr>
      </p:pic>
      <p:pic>
        <p:nvPicPr>
          <p:cNvPr id="19" name="Picture 18">
            <a:extLst>
              <a:ext uri="{FF2B5EF4-FFF2-40B4-BE49-F238E27FC236}">
                <a16:creationId xmlns:a16="http://schemas.microsoft.com/office/drawing/2014/main" id="{0B736026-035C-4F17-BC4D-01C9B051EBA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058743" y="4456608"/>
            <a:ext cx="1290847" cy="1116395"/>
          </a:xfrm>
          <a:prstGeom prst="rect">
            <a:avLst/>
          </a:prstGeom>
        </p:spPr>
      </p:pic>
    </p:spTree>
    <p:extLst>
      <p:ext uri="{BB962C8B-B14F-4D97-AF65-F5344CB8AC3E}">
        <p14:creationId xmlns:p14="http://schemas.microsoft.com/office/powerpoint/2010/main" val="65647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1000"/>
                                        <p:tgtEl>
                                          <p:spTgt spid="15"/>
                                        </p:tgtEl>
                                      </p:cBhvr>
                                    </p:animEffect>
                                  </p:childTnLst>
                                </p:cTn>
                              </p:par>
                            </p:childTnLst>
                          </p:cTn>
                        </p:par>
                        <p:par>
                          <p:cTn id="19" fill="hold">
                            <p:stCondLst>
                              <p:cond delay="1000"/>
                            </p:stCondLst>
                            <p:childTnLst>
                              <p:par>
                                <p:cTn id="20" presetID="42"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1000"/>
                                        <p:tgtEl>
                                          <p:spTgt spid="16"/>
                                        </p:tgtEl>
                                      </p:cBhvr>
                                    </p:animEffect>
                                  </p:childTnLst>
                                </p:cTn>
                              </p:par>
                            </p:childTnLst>
                          </p:cTn>
                        </p:par>
                        <p:par>
                          <p:cTn id="30" fill="hold">
                            <p:stCondLst>
                              <p:cond delay="1000"/>
                            </p:stCondLst>
                            <p:childTnLst>
                              <p:par>
                                <p:cTn id="31" presetID="42" presetClass="entr" presetSubtype="0"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1000"/>
                                        <p:tgtEl>
                                          <p:spTgt spid="17"/>
                                        </p:tgtEl>
                                      </p:cBhvr>
                                    </p:animEffect>
                                  </p:childTnLst>
                                </p:cTn>
                              </p:par>
                            </p:childTnLst>
                          </p:cTn>
                        </p:par>
                        <p:par>
                          <p:cTn id="41" fill="hold">
                            <p:stCondLst>
                              <p:cond delay="1000"/>
                            </p:stCondLst>
                            <p:childTnLst>
                              <p:par>
                                <p:cTn id="42" presetID="42" presetClass="entr" presetSubtype="0"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1000"/>
                                        <p:tgtEl>
                                          <p:spTgt spid="19"/>
                                        </p:tgtEl>
                                      </p:cBhvr>
                                    </p:animEffect>
                                    <p:anim calcmode="lin" valueType="num">
                                      <p:cBhvr>
                                        <p:cTn id="45" dur="1000" fill="hold"/>
                                        <p:tgtEl>
                                          <p:spTgt spid="19"/>
                                        </p:tgtEl>
                                        <p:attrNameLst>
                                          <p:attrName>ppt_x</p:attrName>
                                        </p:attrNameLst>
                                      </p:cBhvr>
                                      <p:tavLst>
                                        <p:tav tm="0">
                                          <p:val>
                                            <p:strVal val="#ppt_x"/>
                                          </p:val>
                                        </p:tav>
                                        <p:tav tm="100000">
                                          <p:val>
                                            <p:strVal val="#ppt_x"/>
                                          </p:val>
                                        </p:tav>
                                      </p:tavLst>
                                    </p:anim>
                                    <p:anim calcmode="lin" valueType="num">
                                      <p:cBhvr>
                                        <p:cTn id="4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left)">
                                      <p:cBhvr>
                                        <p:cTn id="51" dur="1000"/>
                                        <p:tgtEl>
                                          <p:spTgt spid="18"/>
                                        </p:tgtEl>
                                      </p:cBhvr>
                                    </p:animEffect>
                                  </p:childTnLst>
                                </p:cTn>
                              </p:par>
                            </p:childTnLst>
                          </p:cTn>
                        </p:par>
                        <p:par>
                          <p:cTn id="52" fill="hold">
                            <p:stCondLst>
                              <p:cond delay="1000"/>
                            </p:stCondLst>
                            <p:childTnLst>
                              <p:par>
                                <p:cTn id="53" presetID="42" presetClass="entr" presetSubtype="0"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1000"/>
                                        <p:tgtEl>
                                          <p:spTgt spid="12"/>
                                        </p:tgtEl>
                                      </p:cBhvr>
                                    </p:animEffect>
                                    <p:anim calcmode="lin" valueType="num">
                                      <p:cBhvr>
                                        <p:cTn id="56" dur="1000" fill="hold"/>
                                        <p:tgtEl>
                                          <p:spTgt spid="12"/>
                                        </p:tgtEl>
                                        <p:attrNameLst>
                                          <p:attrName>ppt_x</p:attrName>
                                        </p:attrNameLst>
                                      </p:cBhvr>
                                      <p:tavLst>
                                        <p:tav tm="0">
                                          <p:val>
                                            <p:strVal val="#ppt_x"/>
                                          </p:val>
                                        </p:tav>
                                        <p:tav tm="100000">
                                          <p:val>
                                            <p:strVal val="#ppt_x"/>
                                          </p:val>
                                        </p:tav>
                                      </p:tavLst>
                                    </p:anim>
                                    <p:anim calcmode="lin" valueType="num">
                                      <p:cBhvr>
                                        <p:cTn id="5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10"/>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49" name="Google Shape;249;p10"/>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3600" b="1" dirty="0">
                <a:solidFill>
                  <a:schemeClr val="lt1"/>
                </a:solidFill>
                <a:latin typeface="Twinkl" panose="02000000000000000000" pitchFamily="2" charset="0"/>
              </a:rPr>
              <a:t>Know Yourself, Grow Yourself</a:t>
            </a:r>
          </a:p>
        </p:txBody>
      </p:sp>
      <p:pic>
        <p:nvPicPr>
          <p:cNvPr id="250" name="Google Shape;250;p1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flipH="1">
            <a:off x="-260213" y="3951939"/>
            <a:ext cx="1771929" cy="4537310"/>
          </a:xfrm>
          <a:prstGeom prst="rect">
            <a:avLst/>
          </a:prstGeom>
          <a:noFill/>
          <a:ln>
            <a:noFill/>
          </a:ln>
        </p:spPr>
      </p:pic>
      <p:sp>
        <p:nvSpPr>
          <p:cNvPr id="251" name="Google Shape;251;p10"/>
          <p:cNvSpPr/>
          <p:nvPr/>
        </p:nvSpPr>
        <p:spPr>
          <a:xfrm>
            <a:off x="943072" y="1627794"/>
            <a:ext cx="7323042" cy="480784"/>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1600" dirty="0">
                <a:latin typeface="Twinkl" panose="02000000000000000000" pitchFamily="2" charset="0"/>
              </a:rPr>
              <a:t>Take some time now to think about yourself. </a:t>
            </a:r>
            <a:endParaRPr sz="1200" dirty="0">
              <a:latin typeface="Twinkl" panose="02000000000000000000" pitchFamily="2" charset="0"/>
            </a:endParaRPr>
          </a:p>
        </p:txBody>
      </p:sp>
      <p:sp>
        <p:nvSpPr>
          <p:cNvPr id="252" name="Google Shape;252;p10"/>
          <p:cNvSpPr/>
          <p:nvPr/>
        </p:nvSpPr>
        <p:spPr>
          <a:xfrm>
            <a:off x="474493" y="2065624"/>
            <a:ext cx="243834" cy="243834"/>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53" name="Google Shape;253;p10"/>
          <p:cNvSpPr/>
          <p:nvPr/>
        </p:nvSpPr>
        <p:spPr>
          <a:xfrm>
            <a:off x="269859" y="2451353"/>
            <a:ext cx="177079" cy="177079"/>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54" name="Google Shape;254;p10"/>
          <p:cNvSpPr/>
          <p:nvPr/>
        </p:nvSpPr>
        <p:spPr>
          <a:xfrm>
            <a:off x="217384" y="2883874"/>
            <a:ext cx="177079" cy="177079"/>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55" name="Google Shape;255;p10"/>
          <p:cNvSpPr/>
          <p:nvPr/>
        </p:nvSpPr>
        <p:spPr>
          <a:xfrm>
            <a:off x="327932" y="3283328"/>
            <a:ext cx="133062" cy="133062"/>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56" name="Google Shape;256;p10"/>
          <p:cNvSpPr/>
          <p:nvPr/>
        </p:nvSpPr>
        <p:spPr>
          <a:xfrm>
            <a:off x="471079" y="3632965"/>
            <a:ext cx="88540" cy="88540"/>
          </a:xfrm>
          <a:prstGeom prst="ellipse">
            <a:avLst/>
          </a:prstGeom>
          <a:solidFill>
            <a:srgbClr val="DFEAE1"/>
          </a:solidFill>
          <a:ln w="38100"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58" name="Google Shape;258;p10"/>
          <p:cNvSpPr/>
          <p:nvPr/>
        </p:nvSpPr>
        <p:spPr>
          <a:xfrm>
            <a:off x="943072" y="2207788"/>
            <a:ext cx="5711728" cy="444418"/>
          </a:xfrm>
          <a:prstGeom prst="homePlate">
            <a:avLst/>
          </a:prstGeom>
          <a:solidFill>
            <a:srgbClr val="F1884C"/>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solidFill>
                  <a:schemeClr val="tx1"/>
                </a:solidFill>
                <a:latin typeface="Twinkl" panose="02000000000000000000" pitchFamily="2" charset="0"/>
              </a:rPr>
              <a:t>What are you good at? </a:t>
            </a:r>
            <a:endParaRPr dirty="0">
              <a:solidFill>
                <a:schemeClr val="tx1"/>
              </a:solidFill>
              <a:latin typeface="Twinkl" panose="02000000000000000000" pitchFamily="2" charset="0"/>
            </a:endParaRPr>
          </a:p>
        </p:txBody>
      </p:sp>
      <p:sp>
        <p:nvSpPr>
          <p:cNvPr id="2" name="Google Shape;258;p10">
            <a:extLst>
              <a:ext uri="{FF2B5EF4-FFF2-40B4-BE49-F238E27FC236}">
                <a16:creationId xmlns:a16="http://schemas.microsoft.com/office/drawing/2014/main" id="{71BFF20B-6AD2-BCE0-41D1-EF04F4509D79}"/>
              </a:ext>
            </a:extLst>
          </p:cNvPr>
          <p:cNvSpPr/>
          <p:nvPr/>
        </p:nvSpPr>
        <p:spPr>
          <a:xfrm>
            <a:off x="943072" y="2733272"/>
            <a:ext cx="6092728" cy="444418"/>
          </a:xfrm>
          <a:prstGeom prst="homePlate">
            <a:avLst/>
          </a:prstGeom>
          <a:solidFill>
            <a:srgbClr val="F8BD95"/>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solidFill>
                  <a:schemeClr val="tx1"/>
                </a:solidFill>
                <a:latin typeface="Twinkl" panose="02000000000000000000" pitchFamily="2" charset="0"/>
              </a:rPr>
              <a:t>What makes you special? </a:t>
            </a:r>
            <a:endParaRPr dirty="0">
              <a:solidFill>
                <a:schemeClr val="tx1"/>
              </a:solidFill>
              <a:latin typeface="Twinkl" panose="02000000000000000000" pitchFamily="2" charset="0"/>
            </a:endParaRPr>
          </a:p>
        </p:txBody>
      </p:sp>
      <p:sp>
        <p:nvSpPr>
          <p:cNvPr id="3" name="Google Shape;258;p10">
            <a:extLst>
              <a:ext uri="{FF2B5EF4-FFF2-40B4-BE49-F238E27FC236}">
                <a16:creationId xmlns:a16="http://schemas.microsoft.com/office/drawing/2014/main" id="{D1BC0074-80BF-DFF8-6606-1ADA5245B193}"/>
              </a:ext>
            </a:extLst>
          </p:cNvPr>
          <p:cNvSpPr/>
          <p:nvPr/>
        </p:nvSpPr>
        <p:spPr>
          <a:xfrm>
            <a:off x="943072" y="3258756"/>
            <a:ext cx="6003828" cy="444418"/>
          </a:xfrm>
          <a:prstGeom prst="homePlate">
            <a:avLst/>
          </a:prstGeom>
          <a:solidFill>
            <a:srgbClr val="F1884C"/>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solidFill>
                  <a:schemeClr val="tx1"/>
                </a:solidFill>
                <a:latin typeface="Twinkl" panose="02000000000000000000" pitchFamily="2" charset="0"/>
              </a:rPr>
              <a:t>What would you like to get better at?</a:t>
            </a:r>
          </a:p>
        </p:txBody>
      </p:sp>
      <p:sp>
        <p:nvSpPr>
          <p:cNvPr id="4" name="Google Shape;258;p10">
            <a:extLst>
              <a:ext uri="{FF2B5EF4-FFF2-40B4-BE49-F238E27FC236}">
                <a16:creationId xmlns:a16="http://schemas.microsoft.com/office/drawing/2014/main" id="{22840093-4668-8E3C-DAA2-2FD120EC1059}"/>
              </a:ext>
            </a:extLst>
          </p:cNvPr>
          <p:cNvSpPr/>
          <p:nvPr/>
        </p:nvSpPr>
        <p:spPr>
          <a:xfrm>
            <a:off x="943072" y="3784240"/>
            <a:ext cx="6257828" cy="444418"/>
          </a:xfrm>
          <a:prstGeom prst="homePlate">
            <a:avLst/>
          </a:prstGeom>
          <a:solidFill>
            <a:srgbClr val="F8BD95"/>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solidFill>
                  <a:schemeClr val="tx1"/>
                </a:solidFill>
                <a:latin typeface="Twinkl" panose="02000000000000000000" pitchFamily="2" charset="0"/>
              </a:rPr>
              <a:t>What things help you to feel comfortable emotions? </a:t>
            </a:r>
            <a:endParaRPr dirty="0">
              <a:solidFill>
                <a:schemeClr val="tx1"/>
              </a:solidFill>
              <a:latin typeface="Twinkl" panose="02000000000000000000" pitchFamily="2" charset="0"/>
            </a:endParaRPr>
          </a:p>
        </p:txBody>
      </p:sp>
      <p:sp>
        <p:nvSpPr>
          <p:cNvPr id="5" name="Google Shape;258;p10">
            <a:extLst>
              <a:ext uri="{FF2B5EF4-FFF2-40B4-BE49-F238E27FC236}">
                <a16:creationId xmlns:a16="http://schemas.microsoft.com/office/drawing/2014/main" id="{4CAD3DB1-C83F-6859-5EEB-1A4BDF83FFF9}"/>
              </a:ext>
            </a:extLst>
          </p:cNvPr>
          <p:cNvSpPr/>
          <p:nvPr/>
        </p:nvSpPr>
        <p:spPr>
          <a:xfrm>
            <a:off x="1126268" y="4309724"/>
            <a:ext cx="4436332" cy="444418"/>
          </a:xfrm>
          <a:prstGeom prst="homePlate">
            <a:avLst/>
          </a:prstGeom>
          <a:solidFill>
            <a:srgbClr val="F1884C"/>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solidFill>
                  <a:schemeClr val="tx1"/>
                </a:solidFill>
                <a:latin typeface="Twinkl" panose="02000000000000000000" pitchFamily="2" charset="0"/>
              </a:rPr>
              <a:t>Who do you enjoy spending time with?</a:t>
            </a:r>
            <a:endParaRPr dirty="0">
              <a:solidFill>
                <a:schemeClr val="tx1"/>
              </a:solidFill>
              <a:latin typeface="Twinkl" panose="02000000000000000000" pitchFamily="2" charset="0"/>
            </a:endParaRPr>
          </a:p>
        </p:txBody>
      </p:sp>
      <p:pic>
        <p:nvPicPr>
          <p:cNvPr id="7" name="Picture 6">
            <a:extLst>
              <a:ext uri="{FF2B5EF4-FFF2-40B4-BE49-F238E27FC236}">
                <a16:creationId xmlns:a16="http://schemas.microsoft.com/office/drawing/2014/main" id="{7CA214B0-78E6-A613-7A1F-034DB9C38B2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5290187" y="3283328"/>
            <a:ext cx="3461475" cy="3574672"/>
          </a:xfrm>
          <a:prstGeom prst="rect">
            <a:avLst/>
          </a:prstGeom>
        </p:spPr>
      </p:pic>
      <p:sp>
        <p:nvSpPr>
          <p:cNvPr id="18" name="Google Shape;251;p10">
            <a:extLst>
              <a:ext uri="{FF2B5EF4-FFF2-40B4-BE49-F238E27FC236}">
                <a16:creationId xmlns:a16="http://schemas.microsoft.com/office/drawing/2014/main" id="{1C789955-BB04-4C74-B8FF-E156600AADBC}"/>
              </a:ext>
            </a:extLst>
          </p:cNvPr>
          <p:cNvSpPr/>
          <p:nvPr/>
        </p:nvSpPr>
        <p:spPr>
          <a:xfrm>
            <a:off x="1511716" y="4927537"/>
            <a:ext cx="4838284" cy="1015993"/>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600" dirty="0">
                <a:latin typeface="Twinkl" panose="02000000000000000000" pitchFamily="2" charset="0"/>
              </a:rPr>
              <a:t>Take some time this week to think about yourself! Self-awareness helps us learn, grow, overcome challenges and become more resilient. </a:t>
            </a:r>
          </a:p>
        </p:txBody>
      </p:sp>
    </p:spTree>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6"/>
                                            </p:tgtEl>
                                            <p:attrNameLst>
                                              <p:attrName>style.visibility</p:attrName>
                                            </p:attrNameLst>
                                          </p:cBhvr>
                                          <p:to>
                                            <p:strVal val="visible"/>
                                          </p:to>
                                        </p:set>
                                        <p:animEffect transition="in" filter="fade">
                                          <p:cBhvr>
                                            <p:cTn id="7" dur="1000"/>
                                            <p:tgtEl>
                                              <p:spTgt spid="256"/>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55"/>
                                            </p:tgtEl>
                                            <p:attrNameLst>
                                              <p:attrName>style.visibility</p:attrName>
                                            </p:attrNameLst>
                                          </p:cBhvr>
                                          <p:to>
                                            <p:strVal val="visible"/>
                                          </p:to>
                                        </p:set>
                                        <p:animEffect transition="in" filter="fade">
                                          <p:cBhvr>
                                            <p:cTn id="11" dur="1000"/>
                                            <p:tgtEl>
                                              <p:spTgt spid="255"/>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254"/>
                                            </p:tgtEl>
                                            <p:attrNameLst>
                                              <p:attrName>style.visibility</p:attrName>
                                            </p:attrNameLst>
                                          </p:cBhvr>
                                          <p:to>
                                            <p:strVal val="visible"/>
                                          </p:to>
                                        </p:set>
                                        <p:animEffect transition="in" filter="fade">
                                          <p:cBhvr>
                                            <p:cTn id="15" dur="1000"/>
                                            <p:tgtEl>
                                              <p:spTgt spid="254"/>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253"/>
                                            </p:tgtEl>
                                            <p:attrNameLst>
                                              <p:attrName>style.visibility</p:attrName>
                                            </p:attrNameLst>
                                          </p:cBhvr>
                                          <p:to>
                                            <p:strVal val="visible"/>
                                          </p:to>
                                        </p:set>
                                        <p:animEffect transition="in" filter="fade">
                                          <p:cBhvr>
                                            <p:cTn id="19" dur="1000"/>
                                            <p:tgtEl>
                                              <p:spTgt spid="253"/>
                                            </p:tgtEl>
                                          </p:cBhvr>
                                        </p:animEffect>
                                      </p:childTnLst>
                                    </p:cTn>
                                  </p:par>
                                </p:childTnLst>
                              </p:cTn>
                            </p:par>
                            <p:par>
                              <p:cTn id="20" fill="hold">
                                <p:stCondLst>
                                  <p:cond delay="4000"/>
                                </p:stCondLst>
                                <p:childTnLst>
                                  <p:par>
                                    <p:cTn id="21" presetID="10" presetClass="entr" presetSubtype="0" fill="hold" nodeType="afterEffect">
                                      <p:stCondLst>
                                        <p:cond delay="0"/>
                                      </p:stCondLst>
                                      <p:childTnLst>
                                        <p:set>
                                          <p:cBhvr>
                                            <p:cTn id="22" dur="1" fill="hold">
                                              <p:stCondLst>
                                                <p:cond delay="0"/>
                                              </p:stCondLst>
                                            </p:cTn>
                                            <p:tgtEl>
                                              <p:spTgt spid="252"/>
                                            </p:tgtEl>
                                            <p:attrNameLst>
                                              <p:attrName>style.visibility</p:attrName>
                                            </p:attrNameLst>
                                          </p:cBhvr>
                                          <p:to>
                                            <p:strVal val="visible"/>
                                          </p:to>
                                        </p:set>
                                        <p:animEffect transition="in" filter="fade">
                                          <p:cBhvr>
                                            <p:cTn id="23" dur="1000"/>
                                            <p:tgtEl>
                                              <p:spTgt spid="252"/>
                                            </p:tgtEl>
                                          </p:cBhvr>
                                        </p:animEffect>
                                      </p:childTnLst>
                                    </p:cTn>
                                  </p:par>
                                </p:childTnLst>
                              </p:cTn>
                            </p:par>
                            <p:par>
                              <p:cTn id="24" fill="hold">
                                <p:stCondLst>
                                  <p:cond delay="5000"/>
                                </p:stCondLst>
                                <p:childTnLst>
                                  <p:par>
                                    <p:cTn id="25" presetID="10" presetClass="entr" presetSubtype="0" fill="hold" nodeType="afterEffect">
                                      <p:stCondLst>
                                        <p:cond delay="0"/>
                                      </p:stCondLst>
                                      <p:childTnLst>
                                        <p:set>
                                          <p:cBhvr>
                                            <p:cTn id="26" dur="1" fill="hold">
                                              <p:stCondLst>
                                                <p:cond delay="0"/>
                                              </p:stCondLst>
                                            </p:cTn>
                                            <p:tgtEl>
                                              <p:spTgt spid="251"/>
                                            </p:tgtEl>
                                            <p:attrNameLst>
                                              <p:attrName>style.visibility</p:attrName>
                                            </p:attrNameLst>
                                          </p:cBhvr>
                                          <p:to>
                                            <p:strVal val="visible"/>
                                          </p:to>
                                        </p:set>
                                        <p:animEffect transition="in" filter="fade">
                                          <p:cBhvr>
                                            <p:cTn id="27" dur="1000"/>
                                            <p:tgtEl>
                                              <p:spTgt spid="251"/>
                                            </p:tgtEl>
                                          </p:cBhvr>
                                        </p:animEffect>
                                      </p:childTnLst>
                                    </p:cTn>
                                  </p:par>
                                  <p:par>
                                    <p:cTn id="28" presetID="22" presetClass="entr" presetSubtype="4"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14:presetBounceEnd="56000">
                                      <p:stCondLst>
                                        <p:cond delay="0"/>
                                      </p:stCondLst>
                                      <p:childTnLst>
                                        <p:set>
                                          <p:cBhvr>
                                            <p:cTn id="34" dur="1" fill="hold">
                                              <p:stCondLst>
                                                <p:cond delay="0"/>
                                              </p:stCondLst>
                                            </p:cTn>
                                            <p:tgtEl>
                                              <p:spTgt spid="258"/>
                                            </p:tgtEl>
                                            <p:attrNameLst>
                                              <p:attrName>style.visibility</p:attrName>
                                            </p:attrNameLst>
                                          </p:cBhvr>
                                          <p:to>
                                            <p:strVal val="visible"/>
                                          </p:to>
                                        </p:set>
                                        <p:anim calcmode="lin" valueType="num" p14:bounceEnd="56000">
                                          <p:cBhvr additive="base">
                                            <p:cTn id="35" dur="1000" fill="hold"/>
                                            <p:tgtEl>
                                              <p:spTgt spid="258"/>
                                            </p:tgtEl>
                                            <p:attrNameLst>
                                              <p:attrName>ppt_x</p:attrName>
                                            </p:attrNameLst>
                                          </p:cBhvr>
                                          <p:tavLst>
                                            <p:tav tm="0">
                                              <p:val>
                                                <p:strVal val="0-#ppt_w/2"/>
                                              </p:val>
                                            </p:tav>
                                            <p:tav tm="100000">
                                              <p:val>
                                                <p:strVal val="#ppt_x"/>
                                              </p:val>
                                            </p:tav>
                                          </p:tavLst>
                                        </p:anim>
                                        <p:anim calcmode="lin" valueType="num" p14:bounceEnd="56000">
                                          <p:cBhvr additive="base">
                                            <p:cTn id="36" dur="1000" fill="hold"/>
                                            <p:tgtEl>
                                              <p:spTgt spid="258"/>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14:presetBounceEnd="60000">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14:bounceEnd="60000">
                                          <p:cBhvr additive="base">
                                            <p:cTn id="41" dur="1000" fill="hold"/>
                                            <p:tgtEl>
                                              <p:spTgt spid="2"/>
                                            </p:tgtEl>
                                            <p:attrNameLst>
                                              <p:attrName>ppt_x</p:attrName>
                                            </p:attrNameLst>
                                          </p:cBhvr>
                                          <p:tavLst>
                                            <p:tav tm="0">
                                              <p:val>
                                                <p:strVal val="0-#ppt_w/2"/>
                                              </p:val>
                                            </p:tav>
                                            <p:tav tm="100000">
                                              <p:val>
                                                <p:strVal val="#ppt_x"/>
                                              </p:val>
                                            </p:tav>
                                          </p:tavLst>
                                        </p:anim>
                                        <p:anim calcmode="lin" valueType="num" p14:bounceEnd="60000">
                                          <p:cBhvr additive="base">
                                            <p:cTn id="42"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14:presetBounceEnd="60000">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14:bounceEnd="60000">
                                          <p:cBhvr additive="base">
                                            <p:cTn id="47" dur="10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48" dur="1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14:presetBounceEnd="60000">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14:bounceEnd="60000">
                                          <p:cBhvr additive="base">
                                            <p:cTn id="53" dur="1000" fill="hold"/>
                                            <p:tgtEl>
                                              <p:spTgt spid="4"/>
                                            </p:tgtEl>
                                            <p:attrNameLst>
                                              <p:attrName>ppt_x</p:attrName>
                                            </p:attrNameLst>
                                          </p:cBhvr>
                                          <p:tavLst>
                                            <p:tav tm="0">
                                              <p:val>
                                                <p:strVal val="0-#ppt_w/2"/>
                                              </p:val>
                                            </p:tav>
                                            <p:tav tm="100000">
                                              <p:val>
                                                <p:strVal val="#ppt_x"/>
                                              </p:val>
                                            </p:tav>
                                          </p:tavLst>
                                        </p:anim>
                                        <p:anim calcmode="lin" valueType="num" p14:bounceEnd="60000">
                                          <p:cBhvr additive="base">
                                            <p:cTn id="54" dur="1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14:presetBounceEnd="60000">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14:bounceEnd="60000">
                                          <p:cBhvr additive="base">
                                            <p:cTn id="59" dur="1000" fill="hold"/>
                                            <p:tgtEl>
                                              <p:spTgt spid="5"/>
                                            </p:tgtEl>
                                            <p:attrNameLst>
                                              <p:attrName>ppt_x</p:attrName>
                                            </p:attrNameLst>
                                          </p:cBhvr>
                                          <p:tavLst>
                                            <p:tav tm="0">
                                              <p:val>
                                                <p:strVal val="0-#ppt_w/2"/>
                                              </p:val>
                                            </p:tav>
                                            <p:tav tm="100000">
                                              <p:val>
                                                <p:strVal val="#ppt_x"/>
                                              </p:val>
                                            </p:tav>
                                          </p:tavLst>
                                        </p:anim>
                                        <p:anim calcmode="lin" valueType="num" p14:bounceEnd="60000">
                                          <p:cBhvr additive="base">
                                            <p:cTn id="60"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 grpId="0" animBg="1"/>
          <p:bldP spid="2" grpId="0" animBg="1"/>
          <p:bldP spid="3" grpId="0" animBg="1"/>
          <p:bldP spid="4" grpId="0" animBg="1"/>
          <p:bldP spid="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6"/>
                                            </p:tgtEl>
                                            <p:attrNameLst>
                                              <p:attrName>style.visibility</p:attrName>
                                            </p:attrNameLst>
                                          </p:cBhvr>
                                          <p:to>
                                            <p:strVal val="visible"/>
                                          </p:to>
                                        </p:set>
                                        <p:animEffect transition="in" filter="fade">
                                          <p:cBhvr>
                                            <p:cTn id="7" dur="1000"/>
                                            <p:tgtEl>
                                              <p:spTgt spid="256"/>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55"/>
                                            </p:tgtEl>
                                            <p:attrNameLst>
                                              <p:attrName>style.visibility</p:attrName>
                                            </p:attrNameLst>
                                          </p:cBhvr>
                                          <p:to>
                                            <p:strVal val="visible"/>
                                          </p:to>
                                        </p:set>
                                        <p:animEffect transition="in" filter="fade">
                                          <p:cBhvr>
                                            <p:cTn id="11" dur="1000"/>
                                            <p:tgtEl>
                                              <p:spTgt spid="255"/>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254"/>
                                            </p:tgtEl>
                                            <p:attrNameLst>
                                              <p:attrName>style.visibility</p:attrName>
                                            </p:attrNameLst>
                                          </p:cBhvr>
                                          <p:to>
                                            <p:strVal val="visible"/>
                                          </p:to>
                                        </p:set>
                                        <p:animEffect transition="in" filter="fade">
                                          <p:cBhvr>
                                            <p:cTn id="15" dur="1000"/>
                                            <p:tgtEl>
                                              <p:spTgt spid="254"/>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253"/>
                                            </p:tgtEl>
                                            <p:attrNameLst>
                                              <p:attrName>style.visibility</p:attrName>
                                            </p:attrNameLst>
                                          </p:cBhvr>
                                          <p:to>
                                            <p:strVal val="visible"/>
                                          </p:to>
                                        </p:set>
                                        <p:animEffect transition="in" filter="fade">
                                          <p:cBhvr>
                                            <p:cTn id="19" dur="1000"/>
                                            <p:tgtEl>
                                              <p:spTgt spid="253"/>
                                            </p:tgtEl>
                                          </p:cBhvr>
                                        </p:animEffect>
                                      </p:childTnLst>
                                    </p:cTn>
                                  </p:par>
                                </p:childTnLst>
                              </p:cTn>
                            </p:par>
                            <p:par>
                              <p:cTn id="20" fill="hold">
                                <p:stCondLst>
                                  <p:cond delay="4000"/>
                                </p:stCondLst>
                                <p:childTnLst>
                                  <p:par>
                                    <p:cTn id="21" presetID="10" presetClass="entr" presetSubtype="0" fill="hold" nodeType="afterEffect">
                                      <p:stCondLst>
                                        <p:cond delay="0"/>
                                      </p:stCondLst>
                                      <p:childTnLst>
                                        <p:set>
                                          <p:cBhvr>
                                            <p:cTn id="22" dur="1" fill="hold">
                                              <p:stCondLst>
                                                <p:cond delay="0"/>
                                              </p:stCondLst>
                                            </p:cTn>
                                            <p:tgtEl>
                                              <p:spTgt spid="252"/>
                                            </p:tgtEl>
                                            <p:attrNameLst>
                                              <p:attrName>style.visibility</p:attrName>
                                            </p:attrNameLst>
                                          </p:cBhvr>
                                          <p:to>
                                            <p:strVal val="visible"/>
                                          </p:to>
                                        </p:set>
                                        <p:animEffect transition="in" filter="fade">
                                          <p:cBhvr>
                                            <p:cTn id="23" dur="1000"/>
                                            <p:tgtEl>
                                              <p:spTgt spid="252"/>
                                            </p:tgtEl>
                                          </p:cBhvr>
                                        </p:animEffect>
                                      </p:childTnLst>
                                    </p:cTn>
                                  </p:par>
                                </p:childTnLst>
                              </p:cTn>
                            </p:par>
                            <p:par>
                              <p:cTn id="24" fill="hold">
                                <p:stCondLst>
                                  <p:cond delay="5000"/>
                                </p:stCondLst>
                                <p:childTnLst>
                                  <p:par>
                                    <p:cTn id="25" presetID="10" presetClass="entr" presetSubtype="0" fill="hold" nodeType="afterEffect">
                                      <p:stCondLst>
                                        <p:cond delay="0"/>
                                      </p:stCondLst>
                                      <p:childTnLst>
                                        <p:set>
                                          <p:cBhvr>
                                            <p:cTn id="26" dur="1" fill="hold">
                                              <p:stCondLst>
                                                <p:cond delay="0"/>
                                              </p:stCondLst>
                                            </p:cTn>
                                            <p:tgtEl>
                                              <p:spTgt spid="251"/>
                                            </p:tgtEl>
                                            <p:attrNameLst>
                                              <p:attrName>style.visibility</p:attrName>
                                            </p:attrNameLst>
                                          </p:cBhvr>
                                          <p:to>
                                            <p:strVal val="visible"/>
                                          </p:to>
                                        </p:set>
                                        <p:animEffect transition="in" filter="fade">
                                          <p:cBhvr>
                                            <p:cTn id="27" dur="1000"/>
                                            <p:tgtEl>
                                              <p:spTgt spid="251"/>
                                            </p:tgtEl>
                                          </p:cBhvr>
                                        </p:animEffect>
                                      </p:childTnLst>
                                    </p:cTn>
                                  </p:par>
                                  <p:par>
                                    <p:cTn id="28" presetID="22" presetClass="entr" presetSubtype="4"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258"/>
                                            </p:tgtEl>
                                            <p:attrNameLst>
                                              <p:attrName>style.visibility</p:attrName>
                                            </p:attrNameLst>
                                          </p:cBhvr>
                                          <p:to>
                                            <p:strVal val="visible"/>
                                          </p:to>
                                        </p:set>
                                        <p:anim calcmode="lin" valueType="num">
                                          <p:cBhvr additive="base">
                                            <p:cTn id="35" dur="1000" fill="hold"/>
                                            <p:tgtEl>
                                              <p:spTgt spid="258"/>
                                            </p:tgtEl>
                                            <p:attrNameLst>
                                              <p:attrName>ppt_x</p:attrName>
                                            </p:attrNameLst>
                                          </p:cBhvr>
                                          <p:tavLst>
                                            <p:tav tm="0">
                                              <p:val>
                                                <p:strVal val="0-#ppt_w/2"/>
                                              </p:val>
                                            </p:tav>
                                            <p:tav tm="100000">
                                              <p:val>
                                                <p:strVal val="#ppt_x"/>
                                              </p:val>
                                            </p:tav>
                                          </p:tavLst>
                                        </p:anim>
                                        <p:anim calcmode="lin" valueType="num">
                                          <p:cBhvr additive="base">
                                            <p:cTn id="36" dur="1000" fill="hold"/>
                                            <p:tgtEl>
                                              <p:spTgt spid="258"/>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1000" fill="hold"/>
                                            <p:tgtEl>
                                              <p:spTgt spid="2"/>
                                            </p:tgtEl>
                                            <p:attrNameLst>
                                              <p:attrName>ppt_x</p:attrName>
                                            </p:attrNameLst>
                                          </p:cBhvr>
                                          <p:tavLst>
                                            <p:tav tm="0">
                                              <p:val>
                                                <p:strVal val="0-#ppt_w/2"/>
                                              </p:val>
                                            </p:tav>
                                            <p:tav tm="100000">
                                              <p:val>
                                                <p:strVal val="#ppt_x"/>
                                              </p:val>
                                            </p:tav>
                                          </p:tavLst>
                                        </p:anim>
                                        <p:anim calcmode="lin" valueType="num">
                                          <p:cBhvr additive="base">
                                            <p:cTn id="42"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1000" fill="hold"/>
                                            <p:tgtEl>
                                              <p:spTgt spid="3"/>
                                            </p:tgtEl>
                                            <p:attrNameLst>
                                              <p:attrName>ppt_x</p:attrName>
                                            </p:attrNameLst>
                                          </p:cBhvr>
                                          <p:tavLst>
                                            <p:tav tm="0">
                                              <p:val>
                                                <p:strVal val="0-#ppt_w/2"/>
                                              </p:val>
                                            </p:tav>
                                            <p:tav tm="100000">
                                              <p:val>
                                                <p:strVal val="#ppt_x"/>
                                              </p:val>
                                            </p:tav>
                                          </p:tavLst>
                                        </p:anim>
                                        <p:anim calcmode="lin" valueType="num">
                                          <p:cBhvr additive="base">
                                            <p:cTn id="48" dur="1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1000" fill="hold"/>
                                            <p:tgtEl>
                                              <p:spTgt spid="4"/>
                                            </p:tgtEl>
                                            <p:attrNameLst>
                                              <p:attrName>ppt_x</p:attrName>
                                            </p:attrNameLst>
                                          </p:cBhvr>
                                          <p:tavLst>
                                            <p:tav tm="0">
                                              <p:val>
                                                <p:strVal val="0-#ppt_w/2"/>
                                              </p:val>
                                            </p:tav>
                                            <p:tav tm="100000">
                                              <p:val>
                                                <p:strVal val="#ppt_x"/>
                                              </p:val>
                                            </p:tav>
                                          </p:tavLst>
                                        </p:anim>
                                        <p:anim calcmode="lin" valueType="num">
                                          <p:cBhvr additive="base">
                                            <p:cTn id="54" dur="1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1000" fill="hold"/>
                                            <p:tgtEl>
                                              <p:spTgt spid="5"/>
                                            </p:tgtEl>
                                            <p:attrNameLst>
                                              <p:attrName>ppt_x</p:attrName>
                                            </p:attrNameLst>
                                          </p:cBhvr>
                                          <p:tavLst>
                                            <p:tav tm="0">
                                              <p:val>
                                                <p:strVal val="0-#ppt_w/2"/>
                                              </p:val>
                                            </p:tav>
                                            <p:tav tm="100000">
                                              <p:val>
                                                <p:strVal val="#ppt_x"/>
                                              </p:val>
                                            </p:tav>
                                          </p:tavLst>
                                        </p:anim>
                                        <p:anim calcmode="lin" valueType="num">
                                          <p:cBhvr additive="base">
                                            <p:cTn id="60"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 grpId="0" animBg="1"/>
          <p:bldP spid="2" grpId="0" animBg="1"/>
          <p:bldP spid="3" grpId="0" animBg="1"/>
          <p:bldP spid="4" grpId="0" animBg="1"/>
          <p:bldP spid="5"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71" name="Google Shape;271;p11"/>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72" name="Google Shape;272;p11"/>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3600" b="1" dirty="0">
                <a:solidFill>
                  <a:schemeClr val="lt1"/>
                </a:solidFill>
                <a:latin typeface="Twinkl" panose="02000000000000000000" pitchFamily="2" charset="0"/>
              </a:rPr>
              <a:t>Know Yourself, Grow Yourself</a:t>
            </a:r>
            <a:endParaRPr lang="en-GB" dirty="0">
              <a:latin typeface="Twinkl" panose="02000000000000000000" pitchFamily="2" charset="0"/>
            </a:endParaRPr>
          </a:p>
        </p:txBody>
      </p:sp>
      <p:sp>
        <p:nvSpPr>
          <p:cNvPr id="19" name="Google Shape;227;p9">
            <a:extLst>
              <a:ext uri="{FF2B5EF4-FFF2-40B4-BE49-F238E27FC236}">
                <a16:creationId xmlns:a16="http://schemas.microsoft.com/office/drawing/2014/main" id="{3AA339E6-BA23-4D7E-994C-00C05650A1BC}"/>
              </a:ext>
            </a:extLst>
          </p:cNvPr>
          <p:cNvSpPr/>
          <p:nvPr/>
        </p:nvSpPr>
        <p:spPr>
          <a:xfrm>
            <a:off x="687897" y="1595415"/>
            <a:ext cx="3817634" cy="1833585"/>
          </a:xfrm>
          <a:prstGeom prst="roundRect">
            <a:avLst>
              <a:gd name="adj" fmla="val 21619"/>
            </a:avLst>
          </a:prstGeom>
          <a:solidFill>
            <a:srgbClr val="F8BD95"/>
          </a:solidFill>
          <a:ln w="28575" cap="flat" cmpd="sng">
            <a:solidFill>
              <a:srgbClr val="F1884C"/>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latin typeface="Twinkl" panose="02000000000000000000" pitchFamily="2" charset="0"/>
              </a:rPr>
              <a:t>There are many different things people can do to support positive mental health and wellbeing. </a:t>
            </a:r>
          </a:p>
        </p:txBody>
      </p:sp>
      <p:sp>
        <p:nvSpPr>
          <p:cNvPr id="20" name="Google Shape;227;p9">
            <a:extLst>
              <a:ext uri="{FF2B5EF4-FFF2-40B4-BE49-F238E27FC236}">
                <a16:creationId xmlns:a16="http://schemas.microsoft.com/office/drawing/2014/main" id="{1645EBCE-3869-43EB-BD23-DDA68F56D97F}"/>
              </a:ext>
            </a:extLst>
          </p:cNvPr>
          <p:cNvSpPr/>
          <p:nvPr/>
        </p:nvSpPr>
        <p:spPr>
          <a:xfrm>
            <a:off x="4638471" y="1595415"/>
            <a:ext cx="3749876" cy="1833585"/>
          </a:xfrm>
          <a:prstGeom prst="roundRect">
            <a:avLst>
              <a:gd name="adj" fmla="val 21619"/>
            </a:avLst>
          </a:prstGeom>
          <a:solidFill>
            <a:srgbClr val="F8BD95"/>
          </a:solidFill>
          <a:ln w="28575" cap="flat" cmpd="sng">
            <a:solidFill>
              <a:srgbClr val="F1884C"/>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latin typeface="Twinkl" panose="02000000000000000000" pitchFamily="2" charset="0"/>
              </a:rPr>
              <a:t>As everyone is unique, the things they enjoy and some of the things that help them to feel comfortable emotions will be individual to them. </a:t>
            </a:r>
          </a:p>
        </p:txBody>
      </p:sp>
      <p:sp>
        <p:nvSpPr>
          <p:cNvPr id="21" name="Google Shape;227;p9">
            <a:extLst>
              <a:ext uri="{FF2B5EF4-FFF2-40B4-BE49-F238E27FC236}">
                <a16:creationId xmlns:a16="http://schemas.microsoft.com/office/drawing/2014/main" id="{DE59C1CE-3B81-48AA-A542-77BA9F6636DF}"/>
              </a:ext>
            </a:extLst>
          </p:cNvPr>
          <p:cNvSpPr/>
          <p:nvPr/>
        </p:nvSpPr>
        <p:spPr>
          <a:xfrm>
            <a:off x="687894" y="3510469"/>
            <a:ext cx="7700453" cy="2798256"/>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91425" tIns="45700" rIns="3456000" bIns="45700" anchor="t" anchorCtr="0">
            <a:noAutofit/>
          </a:bodyPr>
          <a:lstStyle/>
          <a:p>
            <a:pPr lvl="0"/>
            <a:endParaRPr lang="en-GB" sz="1800" dirty="0">
              <a:latin typeface="Twinkl" panose="02000000000000000000" pitchFamily="2" charset="0"/>
            </a:endParaRPr>
          </a:p>
        </p:txBody>
      </p:sp>
      <p:pic>
        <p:nvPicPr>
          <p:cNvPr id="24" name="Google Shape;335;p14">
            <a:extLst>
              <a:ext uri="{FF2B5EF4-FFF2-40B4-BE49-F238E27FC236}">
                <a16:creationId xmlns:a16="http://schemas.microsoft.com/office/drawing/2014/main" id="{D8D245F7-B850-423E-A28A-2D5D486E8DAF}"/>
              </a:ext>
            </a:extLst>
          </p:cNvPr>
          <p:cNvPicPr preferRelativeResize="0"/>
          <p:nvPr/>
        </p:nvPicPr>
        <p:blipFill>
          <a:blip r:embed="rId3" cstate="screen">
            <a:extLst>
              <a:ext uri="{28A0092B-C50C-407E-A947-70E740481C1C}">
                <a14:useLocalDpi xmlns:a14="http://schemas.microsoft.com/office/drawing/2010/main"/>
              </a:ext>
            </a:extLst>
          </a:blip>
          <a:srcRect/>
          <a:stretch/>
        </p:blipFill>
        <p:spPr>
          <a:xfrm>
            <a:off x="4114800" y="3608594"/>
            <a:ext cx="5029200" cy="324940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71" name="Google Shape;271;p11"/>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72" name="Google Shape;272;p11"/>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3600" b="1" dirty="0">
                <a:solidFill>
                  <a:schemeClr val="lt1"/>
                </a:solidFill>
                <a:latin typeface="Twinkl" panose="02000000000000000000" pitchFamily="2" charset="0"/>
              </a:rPr>
              <a:t>Know Yourself, Grow Yourself</a:t>
            </a:r>
            <a:endParaRPr lang="en-GB" dirty="0">
              <a:latin typeface="Twinkl" panose="02000000000000000000" pitchFamily="2" charset="0"/>
            </a:endParaRPr>
          </a:p>
        </p:txBody>
      </p:sp>
      <p:sp>
        <p:nvSpPr>
          <p:cNvPr id="21" name="Google Shape;227;p9">
            <a:extLst>
              <a:ext uri="{FF2B5EF4-FFF2-40B4-BE49-F238E27FC236}">
                <a16:creationId xmlns:a16="http://schemas.microsoft.com/office/drawing/2014/main" id="{DE59C1CE-3B81-48AA-A542-77BA9F6636DF}"/>
              </a:ext>
            </a:extLst>
          </p:cNvPr>
          <p:cNvSpPr/>
          <p:nvPr/>
        </p:nvSpPr>
        <p:spPr>
          <a:xfrm>
            <a:off x="687897" y="1581603"/>
            <a:ext cx="7700450" cy="763399"/>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600" dirty="0">
                <a:latin typeface="Twinkl" panose="02000000000000000000" pitchFamily="2" charset="0"/>
              </a:rPr>
              <a:t>There are many different things people can do to support positive mental health and wellbeing. </a:t>
            </a:r>
          </a:p>
        </p:txBody>
      </p:sp>
      <p:sp>
        <p:nvSpPr>
          <p:cNvPr id="3" name="TextBox 2">
            <a:extLst>
              <a:ext uri="{FF2B5EF4-FFF2-40B4-BE49-F238E27FC236}">
                <a16:creationId xmlns:a16="http://schemas.microsoft.com/office/drawing/2014/main" id="{38E9B4E7-8C13-49AA-A108-12B5BD6B2B32}"/>
              </a:ext>
            </a:extLst>
          </p:cNvPr>
          <p:cNvSpPr txBox="1"/>
          <p:nvPr/>
        </p:nvSpPr>
        <p:spPr>
          <a:xfrm>
            <a:off x="755650" y="3189017"/>
            <a:ext cx="5878232" cy="2903808"/>
          </a:xfrm>
          <a:prstGeom prst="rect">
            <a:avLst/>
          </a:prstGeom>
          <a:noFill/>
        </p:spPr>
        <p:txBody>
          <a:bodyPr wrap="square" rtlCol="0">
            <a:spAutoFit/>
          </a:bodyPr>
          <a:lstStyle/>
          <a:p>
            <a:pPr marL="285750" indent="-285750" fontAlgn="base">
              <a:lnSpc>
                <a:spcPts val="2200"/>
              </a:lnSpc>
              <a:buFont typeface="Arial" panose="020B0604020202020204" pitchFamily="34" charset="0"/>
              <a:buChar char="•"/>
            </a:pPr>
            <a:r>
              <a:rPr lang="en-GB" sz="1600" dirty="0">
                <a:latin typeface="Twinkl" panose="02000000000000000000" pitchFamily="2" charset="0"/>
              </a:rPr>
              <a:t>Bring nature into our lives. </a:t>
            </a:r>
          </a:p>
          <a:p>
            <a:pPr marL="285750" indent="-285750" fontAlgn="base">
              <a:lnSpc>
                <a:spcPts val="2200"/>
              </a:lnSpc>
              <a:buFont typeface="Arial" panose="020B0604020202020204" pitchFamily="34" charset="0"/>
              <a:buChar char="•"/>
            </a:pPr>
            <a:r>
              <a:rPr lang="en-GB" sz="1600" dirty="0">
                <a:latin typeface="Twinkl" panose="02000000000000000000" pitchFamily="2" charset="0"/>
              </a:rPr>
              <a:t>Spend time with people who are special to us. </a:t>
            </a:r>
          </a:p>
          <a:p>
            <a:pPr marL="285750" indent="-285750" fontAlgn="base">
              <a:lnSpc>
                <a:spcPts val="2200"/>
              </a:lnSpc>
              <a:buFont typeface="Arial" panose="020B0604020202020204" pitchFamily="34" charset="0"/>
              <a:buChar char="•"/>
            </a:pPr>
            <a:r>
              <a:rPr lang="en-GB" sz="1600" dirty="0">
                <a:latin typeface="Twinkl" panose="02000000000000000000" pitchFamily="2" charset="0"/>
              </a:rPr>
              <a:t>Practise mindfulness.</a:t>
            </a:r>
          </a:p>
          <a:p>
            <a:pPr marL="285750" indent="-285750" fontAlgn="base">
              <a:lnSpc>
                <a:spcPts val="2200"/>
              </a:lnSpc>
              <a:buFont typeface="Arial" panose="020B0604020202020204" pitchFamily="34" charset="0"/>
              <a:buChar char="•"/>
            </a:pPr>
            <a:r>
              <a:rPr lang="en-GB" sz="1600" dirty="0">
                <a:latin typeface="Twinkl" panose="02000000000000000000" pitchFamily="2" charset="0"/>
              </a:rPr>
              <a:t>Learn something new or have a hobby.</a:t>
            </a:r>
          </a:p>
          <a:p>
            <a:pPr marL="285750" indent="-285750" fontAlgn="base">
              <a:lnSpc>
                <a:spcPts val="2200"/>
              </a:lnSpc>
              <a:buFont typeface="Arial" panose="020B0604020202020204" pitchFamily="34" charset="0"/>
              <a:buChar char="•"/>
            </a:pPr>
            <a:r>
              <a:rPr lang="en-GB" sz="1600" dirty="0">
                <a:latin typeface="Twinkl" panose="02000000000000000000" pitchFamily="2" charset="0"/>
              </a:rPr>
              <a:t>Be kind to others and to ourselves. </a:t>
            </a:r>
          </a:p>
          <a:p>
            <a:pPr marL="285750" indent="-285750" fontAlgn="base">
              <a:lnSpc>
                <a:spcPts val="2200"/>
              </a:lnSpc>
              <a:buFont typeface="Arial" panose="020B0604020202020204" pitchFamily="34" charset="0"/>
              <a:buChar char="•"/>
            </a:pPr>
            <a:r>
              <a:rPr lang="en-GB" sz="1600" dirty="0">
                <a:latin typeface="Twinkl" panose="02000000000000000000" pitchFamily="2" charset="0"/>
              </a:rPr>
              <a:t>Stay active and look after our bodies.</a:t>
            </a:r>
          </a:p>
          <a:p>
            <a:pPr marL="285750" indent="-285750" fontAlgn="base">
              <a:lnSpc>
                <a:spcPts val="2200"/>
              </a:lnSpc>
              <a:buFont typeface="Arial" panose="020B0604020202020204" pitchFamily="34" charset="0"/>
              <a:buChar char="•"/>
            </a:pPr>
            <a:r>
              <a:rPr lang="en-GB" sz="1600" dirty="0">
                <a:latin typeface="Twinkl" panose="02000000000000000000" pitchFamily="2" charset="0"/>
              </a:rPr>
              <a:t>Make sure we are choosing a balance of activities each day. </a:t>
            </a:r>
          </a:p>
          <a:p>
            <a:pPr marL="285750" indent="-285750" fontAlgn="base">
              <a:lnSpc>
                <a:spcPts val="2200"/>
              </a:lnSpc>
              <a:buFont typeface="Arial" panose="020B0604020202020204" pitchFamily="34" charset="0"/>
              <a:buChar char="•"/>
            </a:pPr>
            <a:r>
              <a:rPr lang="en-GB" sz="1600" dirty="0">
                <a:latin typeface="Twinkl" panose="02000000000000000000" pitchFamily="2" charset="0"/>
              </a:rPr>
              <a:t>Share our thoughts and feelings with someone we trust.</a:t>
            </a:r>
          </a:p>
          <a:p>
            <a:pPr marL="285750" indent="-285750" fontAlgn="base">
              <a:lnSpc>
                <a:spcPts val="2200"/>
              </a:lnSpc>
              <a:buFont typeface="Arial" panose="020B0604020202020204" pitchFamily="34" charset="0"/>
              <a:buChar char="•"/>
            </a:pPr>
            <a:r>
              <a:rPr lang="en-GB" sz="1600" dirty="0">
                <a:latin typeface="Twinkl" panose="02000000000000000000" pitchFamily="2" charset="0"/>
              </a:rPr>
              <a:t>Spend time doing craft activities.</a:t>
            </a:r>
          </a:p>
          <a:p>
            <a:pPr marL="285750" indent="-285750" fontAlgn="base">
              <a:lnSpc>
                <a:spcPts val="2200"/>
              </a:lnSpc>
              <a:buFont typeface="Arial" panose="020B0604020202020204" pitchFamily="34" charset="0"/>
              <a:buChar char="•"/>
            </a:pPr>
            <a:r>
              <a:rPr lang="en-GB" sz="1600" dirty="0">
                <a:latin typeface="Twinkl" panose="02000000000000000000" pitchFamily="2" charset="0"/>
              </a:rPr>
              <a:t>Spend time doing things we enjoy.</a:t>
            </a:r>
          </a:p>
        </p:txBody>
      </p:sp>
      <p:pic>
        <p:nvPicPr>
          <p:cNvPr id="5" name="Picture 4">
            <a:extLst>
              <a:ext uri="{FF2B5EF4-FFF2-40B4-BE49-F238E27FC236}">
                <a16:creationId xmlns:a16="http://schemas.microsoft.com/office/drawing/2014/main" id="{1BD96808-1FC3-4682-A2E3-EE7A34321F6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6275294" y="3084019"/>
            <a:ext cx="2409641" cy="3329482"/>
          </a:xfrm>
          <a:prstGeom prst="rect">
            <a:avLst/>
          </a:prstGeom>
        </p:spPr>
      </p:pic>
      <p:sp>
        <p:nvSpPr>
          <p:cNvPr id="2" name="Arrow: Pentagon 1">
            <a:extLst>
              <a:ext uri="{FF2B5EF4-FFF2-40B4-BE49-F238E27FC236}">
                <a16:creationId xmlns:a16="http://schemas.microsoft.com/office/drawing/2014/main" id="{A7E471D2-96A6-4F88-80D3-95096A99CD87}"/>
              </a:ext>
            </a:extLst>
          </p:cNvPr>
          <p:cNvSpPr/>
          <p:nvPr/>
        </p:nvSpPr>
        <p:spPr>
          <a:xfrm>
            <a:off x="0" y="2492189"/>
            <a:ext cx="3299012" cy="591830"/>
          </a:xfrm>
          <a:prstGeom prst="homePlate">
            <a:avLst/>
          </a:prstGeom>
          <a:solidFill>
            <a:srgbClr val="DFEAE1"/>
          </a:solidFill>
          <a:ln>
            <a:solidFill>
              <a:srgbClr val="BAD1BE"/>
            </a:solid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pPr algn="ctr"/>
            <a:r>
              <a:rPr lang="en-GB" sz="1600" b="1" dirty="0">
                <a:solidFill>
                  <a:schemeClr val="tx1"/>
                </a:solidFill>
                <a:latin typeface="Twinkl" panose="02000000000000000000" pitchFamily="2" charset="0"/>
              </a:rPr>
              <a:t>Here are some ideas:</a:t>
            </a:r>
          </a:p>
        </p:txBody>
      </p:sp>
    </p:spTree>
    <p:extLst>
      <p:ext uri="{BB962C8B-B14F-4D97-AF65-F5344CB8AC3E}">
        <p14:creationId xmlns:p14="http://schemas.microsoft.com/office/powerpoint/2010/main" val="4199728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10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10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fade">
                                      <p:cBhvr>
                                        <p:cTn id="57"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71" name="Google Shape;271;p11"/>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272" name="Google Shape;272;p11"/>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3600" b="1" dirty="0">
                <a:solidFill>
                  <a:schemeClr val="lt1"/>
                </a:solidFill>
                <a:latin typeface="Twinkl" panose="02000000000000000000" pitchFamily="2" charset="0"/>
              </a:rPr>
              <a:t>Know Yourself, Grow Yourself</a:t>
            </a:r>
            <a:endParaRPr lang="en-GB" dirty="0">
              <a:latin typeface="Twinkl" panose="02000000000000000000" pitchFamily="2" charset="0"/>
            </a:endParaRPr>
          </a:p>
        </p:txBody>
      </p:sp>
      <p:grpSp>
        <p:nvGrpSpPr>
          <p:cNvPr id="22" name="Group 21">
            <a:extLst>
              <a:ext uri="{FF2B5EF4-FFF2-40B4-BE49-F238E27FC236}">
                <a16:creationId xmlns:a16="http://schemas.microsoft.com/office/drawing/2014/main" id="{6A8E8AA5-15D3-4315-A833-F796D1C1A41D}"/>
              </a:ext>
            </a:extLst>
          </p:cNvPr>
          <p:cNvGrpSpPr/>
          <p:nvPr/>
        </p:nvGrpSpPr>
        <p:grpSpPr>
          <a:xfrm>
            <a:off x="754368" y="1610225"/>
            <a:ext cx="7631415" cy="1382369"/>
            <a:chOff x="754368" y="1610225"/>
            <a:chExt cx="7631415" cy="1382369"/>
          </a:xfrm>
        </p:grpSpPr>
        <p:sp>
          <p:nvSpPr>
            <p:cNvPr id="21" name="Google Shape;227;p9">
              <a:extLst>
                <a:ext uri="{FF2B5EF4-FFF2-40B4-BE49-F238E27FC236}">
                  <a16:creationId xmlns:a16="http://schemas.microsoft.com/office/drawing/2014/main" id="{DE59C1CE-3B81-48AA-A542-77BA9F6636DF}"/>
                </a:ext>
              </a:extLst>
            </p:cNvPr>
            <p:cNvSpPr/>
            <p:nvPr/>
          </p:nvSpPr>
          <p:spPr>
            <a:xfrm>
              <a:off x="754368" y="1610225"/>
              <a:ext cx="7631415" cy="1382369"/>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108000" tIns="108000" rIns="2700000" bIns="108000" anchor="ctr" anchorCtr="0">
              <a:noAutofit/>
            </a:bodyPr>
            <a:lstStyle/>
            <a:p>
              <a:pPr lvl="0"/>
              <a:r>
                <a:rPr lang="en-GB" sz="1600" dirty="0">
                  <a:latin typeface="Twinkl" panose="02000000000000000000" pitchFamily="2" charset="0"/>
                </a:rPr>
                <a:t>It is important that we all know who we can turn to for help and support when we need it. Self-awareness includes recognising when we may </a:t>
              </a:r>
              <a:br>
                <a:rPr lang="en-GB" sz="1600" dirty="0">
                  <a:latin typeface="Twinkl" panose="02000000000000000000" pitchFamily="2" charset="0"/>
                </a:rPr>
              </a:br>
              <a:r>
                <a:rPr lang="en-GB" sz="1600" dirty="0">
                  <a:latin typeface="Twinkl" panose="02000000000000000000" pitchFamily="2" charset="0"/>
                </a:rPr>
                <a:t>need to turn to a trusted adult or somebody in </a:t>
              </a:r>
              <a:br>
                <a:rPr lang="en-GB" sz="1600" dirty="0">
                  <a:latin typeface="Twinkl" panose="02000000000000000000" pitchFamily="2" charset="0"/>
                </a:rPr>
              </a:br>
              <a:r>
                <a:rPr lang="en-GB" sz="1600" dirty="0">
                  <a:latin typeface="Twinkl" panose="02000000000000000000" pitchFamily="2" charset="0"/>
                </a:rPr>
                <a:t>our support network for help.</a:t>
              </a:r>
            </a:p>
          </p:txBody>
        </p:sp>
        <p:pic>
          <p:nvPicPr>
            <p:cNvPr id="12" name="Google Shape;193;p8">
              <a:extLst>
                <a:ext uri="{FF2B5EF4-FFF2-40B4-BE49-F238E27FC236}">
                  <a16:creationId xmlns:a16="http://schemas.microsoft.com/office/drawing/2014/main" id="{98FF8D5D-FC87-4D17-AABD-92B1D6E6EB84}"/>
                </a:ext>
              </a:extLst>
            </p:cNvPr>
            <p:cNvPicPr preferRelativeResize="0"/>
            <p:nvPr/>
          </p:nvPicPr>
          <p:blipFill rotWithShape="1">
            <a:blip r:embed="rId3" cstate="screen">
              <a:alphaModFix/>
              <a:extLst>
                <a:ext uri="{28A0092B-C50C-407E-A947-70E740481C1C}">
                  <a14:useLocalDpi xmlns:a14="http://schemas.microsoft.com/office/drawing/2010/main"/>
                </a:ext>
              </a:extLst>
            </a:blip>
            <a:srcRect l="-2666" t="-12627"/>
            <a:stretch/>
          </p:blipFill>
          <p:spPr>
            <a:xfrm>
              <a:off x="6043701" y="1934508"/>
              <a:ext cx="816117" cy="805597"/>
            </a:xfrm>
            <a:prstGeom prst="ellipse">
              <a:avLst/>
            </a:prstGeom>
            <a:solidFill>
              <a:schemeClr val="lt1"/>
            </a:solidFill>
            <a:ln w="28575" cap="flat" cmpd="sng">
              <a:solidFill>
                <a:srgbClr val="BAD1BE"/>
              </a:solidFill>
              <a:prstDash val="solid"/>
              <a:round/>
              <a:headEnd type="none" w="sm" len="sm"/>
              <a:tailEnd type="none" w="sm" len="sm"/>
            </a:ln>
          </p:spPr>
        </p:pic>
        <p:pic>
          <p:nvPicPr>
            <p:cNvPr id="13" name="Google Shape;196;p8">
              <a:extLst>
                <a:ext uri="{FF2B5EF4-FFF2-40B4-BE49-F238E27FC236}">
                  <a16:creationId xmlns:a16="http://schemas.microsoft.com/office/drawing/2014/main" id="{CBCAF2E2-CA14-4136-BBDD-EDF4B4EEB85B}"/>
                </a:ext>
              </a:extLst>
            </p:cNvPr>
            <p:cNvPicPr preferRelativeResize="0"/>
            <p:nvPr/>
          </p:nvPicPr>
          <p:blipFill rotWithShape="1">
            <a:blip r:embed="rId4" cstate="screen">
              <a:alphaModFix/>
              <a:extLst>
                <a:ext uri="{28A0092B-C50C-407E-A947-70E740481C1C}">
                  <a14:useLocalDpi xmlns:a14="http://schemas.microsoft.com/office/drawing/2010/main"/>
                </a:ext>
              </a:extLst>
            </a:blip>
            <a:srcRect t="-8298"/>
            <a:stretch/>
          </p:blipFill>
          <p:spPr>
            <a:xfrm>
              <a:off x="7120161" y="1934508"/>
              <a:ext cx="816117" cy="805597"/>
            </a:xfrm>
            <a:prstGeom prst="ellipse">
              <a:avLst/>
            </a:prstGeom>
            <a:solidFill>
              <a:schemeClr val="lt1"/>
            </a:solidFill>
            <a:ln w="28575" cap="flat" cmpd="sng">
              <a:solidFill>
                <a:srgbClr val="F8BD95"/>
              </a:solidFill>
              <a:prstDash val="solid"/>
              <a:round/>
              <a:headEnd type="none" w="sm" len="sm"/>
              <a:tailEnd type="none" w="sm" len="sm"/>
            </a:ln>
          </p:spPr>
        </p:pic>
      </p:grpSp>
      <p:grpSp>
        <p:nvGrpSpPr>
          <p:cNvPr id="24" name="Group 23">
            <a:extLst>
              <a:ext uri="{FF2B5EF4-FFF2-40B4-BE49-F238E27FC236}">
                <a16:creationId xmlns:a16="http://schemas.microsoft.com/office/drawing/2014/main" id="{24B835AD-DF53-4E22-A03B-F29827B63315}"/>
              </a:ext>
            </a:extLst>
          </p:cNvPr>
          <p:cNvGrpSpPr/>
          <p:nvPr/>
        </p:nvGrpSpPr>
        <p:grpSpPr>
          <a:xfrm>
            <a:off x="754368" y="4069678"/>
            <a:ext cx="7632698" cy="1106677"/>
            <a:chOff x="754368" y="4069678"/>
            <a:chExt cx="7632698" cy="1106677"/>
          </a:xfrm>
        </p:grpSpPr>
        <p:sp>
          <p:nvSpPr>
            <p:cNvPr id="10" name="Google Shape;227;p9">
              <a:extLst>
                <a:ext uri="{FF2B5EF4-FFF2-40B4-BE49-F238E27FC236}">
                  <a16:creationId xmlns:a16="http://schemas.microsoft.com/office/drawing/2014/main" id="{538C49D6-FAC5-46F1-A0BE-3E270783F62B}"/>
                </a:ext>
              </a:extLst>
            </p:cNvPr>
            <p:cNvSpPr/>
            <p:nvPr/>
          </p:nvSpPr>
          <p:spPr>
            <a:xfrm>
              <a:off x="754368" y="4069678"/>
              <a:ext cx="7632698" cy="1106677"/>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108000" tIns="108000" rIns="2700000" bIns="108000" anchor="ctr" anchorCtr="0">
              <a:noAutofit/>
            </a:bodyPr>
            <a:lstStyle/>
            <a:p>
              <a:pPr lvl="0"/>
              <a:r>
                <a:rPr lang="en-GB" sz="1600" dirty="0">
                  <a:latin typeface="Twinkl" panose="02000000000000000000" pitchFamily="2" charset="0"/>
                </a:rPr>
                <a:t>Our support networks are made up of our families, relatives, friends and trusted adults. Different situations may mean we need different members of our support network.</a:t>
              </a:r>
            </a:p>
          </p:txBody>
        </p:sp>
        <p:pic>
          <p:nvPicPr>
            <p:cNvPr id="14" name="Google Shape;199;p8">
              <a:extLst>
                <a:ext uri="{FF2B5EF4-FFF2-40B4-BE49-F238E27FC236}">
                  <a16:creationId xmlns:a16="http://schemas.microsoft.com/office/drawing/2014/main" id="{15826950-589F-4282-8C2D-22A21F970819}"/>
                </a:ext>
              </a:extLst>
            </p:cNvPr>
            <p:cNvPicPr preferRelativeResize="0"/>
            <p:nvPr/>
          </p:nvPicPr>
          <p:blipFill rotWithShape="1">
            <a:blip r:embed="rId5" cstate="screen">
              <a:alphaModFix/>
              <a:extLst>
                <a:ext uri="{28A0092B-C50C-407E-A947-70E740481C1C}">
                  <a14:useLocalDpi xmlns:a14="http://schemas.microsoft.com/office/drawing/2010/main"/>
                </a:ext>
              </a:extLst>
            </a:blip>
            <a:srcRect t="-7099" r="-8480"/>
            <a:stretch/>
          </p:blipFill>
          <p:spPr>
            <a:xfrm>
              <a:off x="7120161" y="4243864"/>
              <a:ext cx="816118" cy="805598"/>
            </a:xfrm>
            <a:prstGeom prst="ellipse">
              <a:avLst/>
            </a:prstGeom>
            <a:solidFill>
              <a:schemeClr val="lt1"/>
            </a:solidFill>
            <a:ln w="28575" cap="flat" cmpd="sng">
              <a:solidFill>
                <a:srgbClr val="F1884C"/>
              </a:solidFill>
              <a:prstDash val="solid"/>
              <a:round/>
              <a:headEnd type="none" w="sm" len="sm"/>
              <a:tailEnd type="none" w="sm" len="sm"/>
            </a:ln>
          </p:spPr>
        </p:pic>
        <p:pic>
          <p:nvPicPr>
            <p:cNvPr id="15" name="Google Shape;205;p8">
              <a:extLst>
                <a:ext uri="{FF2B5EF4-FFF2-40B4-BE49-F238E27FC236}">
                  <a16:creationId xmlns:a16="http://schemas.microsoft.com/office/drawing/2014/main" id="{7788B2A9-2846-4D00-8226-8B1AE32B9BE9}"/>
                </a:ext>
              </a:extLst>
            </p:cNvPr>
            <p:cNvPicPr preferRelativeResize="0"/>
            <p:nvPr/>
          </p:nvPicPr>
          <p:blipFill rotWithShape="1">
            <a:blip r:embed="rId6" cstate="screen">
              <a:extLst>
                <a:ext uri="{28A0092B-C50C-407E-A947-70E740481C1C}">
                  <a14:useLocalDpi xmlns:a14="http://schemas.microsoft.com/office/drawing/2010/main"/>
                </a:ext>
              </a:extLst>
            </a:blip>
            <a:srcRect t="-11510"/>
            <a:stretch/>
          </p:blipFill>
          <p:spPr>
            <a:xfrm>
              <a:off x="6043700" y="4225615"/>
              <a:ext cx="816118" cy="805600"/>
            </a:xfrm>
            <a:prstGeom prst="ellipse">
              <a:avLst/>
            </a:prstGeom>
            <a:solidFill>
              <a:schemeClr val="lt1"/>
            </a:solidFill>
            <a:ln w="28575" cap="flat" cmpd="sng">
              <a:solidFill>
                <a:srgbClr val="BAD1BE"/>
              </a:solidFill>
              <a:prstDash val="solid"/>
              <a:round/>
              <a:headEnd type="none" w="sm" len="sm"/>
              <a:tailEnd type="none" w="sm" len="sm"/>
            </a:ln>
          </p:spPr>
        </p:pic>
      </p:grpSp>
      <p:grpSp>
        <p:nvGrpSpPr>
          <p:cNvPr id="23" name="Group 22">
            <a:extLst>
              <a:ext uri="{FF2B5EF4-FFF2-40B4-BE49-F238E27FC236}">
                <a16:creationId xmlns:a16="http://schemas.microsoft.com/office/drawing/2014/main" id="{05901E9D-72B4-47A3-AAFA-4E260B3CD350}"/>
              </a:ext>
            </a:extLst>
          </p:cNvPr>
          <p:cNvGrpSpPr/>
          <p:nvPr/>
        </p:nvGrpSpPr>
        <p:grpSpPr>
          <a:xfrm>
            <a:off x="755650" y="3064014"/>
            <a:ext cx="7631415" cy="909385"/>
            <a:chOff x="755650" y="3064014"/>
            <a:chExt cx="7631415" cy="909385"/>
          </a:xfrm>
        </p:grpSpPr>
        <p:sp>
          <p:nvSpPr>
            <p:cNvPr id="9" name="Google Shape;227;p9">
              <a:extLst>
                <a:ext uri="{FF2B5EF4-FFF2-40B4-BE49-F238E27FC236}">
                  <a16:creationId xmlns:a16="http://schemas.microsoft.com/office/drawing/2014/main" id="{EC17EBD7-6081-4EBC-BCB7-FE4C1FE68272}"/>
                </a:ext>
              </a:extLst>
            </p:cNvPr>
            <p:cNvSpPr/>
            <p:nvPr/>
          </p:nvSpPr>
          <p:spPr>
            <a:xfrm>
              <a:off x="755650" y="3064014"/>
              <a:ext cx="7631415" cy="909385"/>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108000" tIns="108000" rIns="2700000" bIns="108000" anchor="ctr" anchorCtr="0">
              <a:noAutofit/>
            </a:bodyPr>
            <a:lstStyle/>
            <a:p>
              <a:pPr lvl="0"/>
              <a:r>
                <a:rPr lang="en-GB" sz="1600" dirty="0">
                  <a:latin typeface="Twinkl" panose="02000000000000000000" pitchFamily="2" charset="0"/>
                </a:rPr>
                <a:t>Support networks are the people around us who are there to help us when we need help; those we can trust, and who will look out for us.</a:t>
              </a:r>
            </a:p>
          </p:txBody>
        </p:sp>
        <p:pic>
          <p:nvPicPr>
            <p:cNvPr id="16" name="Google Shape;193;p8">
              <a:extLst>
                <a:ext uri="{FF2B5EF4-FFF2-40B4-BE49-F238E27FC236}">
                  <a16:creationId xmlns:a16="http://schemas.microsoft.com/office/drawing/2014/main" id="{8EAE7A34-B5E1-4888-8A8D-718A00812636}"/>
                </a:ext>
              </a:extLst>
            </p:cNvPr>
            <p:cNvPicPr preferRelativeResize="0"/>
            <p:nvPr/>
          </p:nvPicPr>
          <p:blipFill rotWithShape="1">
            <a:blip r:embed="rId7" cstate="screen">
              <a:extLst>
                <a:ext uri="{28A0092B-C50C-407E-A947-70E740481C1C}">
                  <a14:useLocalDpi xmlns:a14="http://schemas.microsoft.com/office/drawing/2010/main"/>
                </a:ext>
              </a:extLst>
            </a:blip>
            <a:srcRect l="-8769" t="-13464"/>
            <a:stretch/>
          </p:blipFill>
          <p:spPr>
            <a:xfrm>
              <a:off x="7120161" y="3129218"/>
              <a:ext cx="816116" cy="805597"/>
            </a:xfrm>
            <a:prstGeom prst="ellipse">
              <a:avLst/>
            </a:prstGeom>
            <a:solidFill>
              <a:schemeClr val="lt1"/>
            </a:solidFill>
            <a:ln w="28575" cap="flat" cmpd="sng">
              <a:solidFill>
                <a:srgbClr val="BAD1BE"/>
              </a:solidFill>
              <a:prstDash val="solid"/>
              <a:round/>
              <a:headEnd type="none" w="sm" len="sm"/>
              <a:tailEnd type="none" w="sm" len="sm"/>
            </a:ln>
          </p:spPr>
        </p:pic>
        <p:pic>
          <p:nvPicPr>
            <p:cNvPr id="17" name="Google Shape;196;p8">
              <a:extLst>
                <a:ext uri="{FF2B5EF4-FFF2-40B4-BE49-F238E27FC236}">
                  <a16:creationId xmlns:a16="http://schemas.microsoft.com/office/drawing/2014/main" id="{39A48096-67FE-4193-AF4D-A91D003FF667}"/>
                </a:ext>
              </a:extLst>
            </p:cNvPr>
            <p:cNvPicPr preferRelativeResize="0"/>
            <p:nvPr/>
          </p:nvPicPr>
          <p:blipFill rotWithShape="1">
            <a:blip r:embed="rId8" cstate="screen">
              <a:extLst>
                <a:ext uri="{28A0092B-C50C-407E-A947-70E740481C1C}">
                  <a14:useLocalDpi xmlns:a14="http://schemas.microsoft.com/office/drawing/2010/main"/>
                </a:ext>
              </a:extLst>
            </a:blip>
            <a:srcRect l="-11364" t="-11858"/>
            <a:stretch/>
          </p:blipFill>
          <p:spPr>
            <a:xfrm>
              <a:off x="6043701" y="3129218"/>
              <a:ext cx="816116" cy="805597"/>
            </a:xfrm>
            <a:prstGeom prst="ellipse">
              <a:avLst/>
            </a:prstGeom>
            <a:solidFill>
              <a:schemeClr val="lt1"/>
            </a:solidFill>
            <a:ln w="28575" cap="flat" cmpd="sng">
              <a:solidFill>
                <a:srgbClr val="F8BD95"/>
              </a:solidFill>
              <a:prstDash val="solid"/>
              <a:round/>
              <a:headEnd type="none" w="sm" len="sm"/>
              <a:tailEnd type="none" w="sm" len="sm"/>
            </a:ln>
          </p:spPr>
        </p:pic>
      </p:grpSp>
      <p:grpSp>
        <p:nvGrpSpPr>
          <p:cNvPr id="25" name="Group 24">
            <a:extLst>
              <a:ext uri="{FF2B5EF4-FFF2-40B4-BE49-F238E27FC236}">
                <a16:creationId xmlns:a16="http://schemas.microsoft.com/office/drawing/2014/main" id="{F74E909C-AFE9-4910-A0AF-7DBD47A6D52C}"/>
              </a:ext>
            </a:extLst>
          </p:cNvPr>
          <p:cNvGrpSpPr/>
          <p:nvPr/>
        </p:nvGrpSpPr>
        <p:grpSpPr>
          <a:xfrm>
            <a:off x="755651" y="5272634"/>
            <a:ext cx="7632699" cy="1036091"/>
            <a:chOff x="755651" y="5272634"/>
            <a:chExt cx="7632699" cy="1036091"/>
          </a:xfrm>
        </p:grpSpPr>
        <p:sp>
          <p:nvSpPr>
            <p:cNvPr id="11" name="Google Shape;227;p9">
              <a:extLst>
                <a:ext uri="{FF2B5EF4-FFF2-40B4-BE49-F238E27FC236}">
                  <a16:creationId xmlns:a16="http://schemas.microsoft.com/office/drawing/2014/main" id="{FDD2AAD2-1C0C-456C-8EB1-DF93DE42CB8D}"/>
                </a:ext>
              </a:extLst>
            </p:cNvPr>
            <p:cNvSpPr/>
            <p:nvPr/>
          </p:nvSpPr>
          <p:spPr>
            <a:xfrm>
              <a:off x="755651" y="5272634"/>
              <a:ext cx="7632699" cy="1036091"/>
            </a:xfrm>
            <a:prstGeom prst="roundRect">
              <a:avLst>
                <a:gd name="adj" fmla="val 21619"/>
              </a:avLst>
            </a:prstGeom>
            <a:solidFill>
              <a:srgbClr val="DFEAE1"/>
            </a:solidFill>
            <a:ln w="28575" cap="flat" cmpd="sng">
              <a:solidFill>
                <a:srgbClr val="BAD1BE"/>
              </a:solidFill>
              <a:prstDash val="solid"/>
              <a:miter lim="800000"/>
              <a:headEnd type="none" w="sm" len="sm"/>
              <a:tailEnd type="none" w="sm" len="sm"/>
            </a:ln>
          </p:spPr>
          <p:txBody>
            <a:bodyPr spcFirstLastPara="1" wrap="square" lIns="108000" tIns="108000" rIns="2700000" bIns="108000" anchor="ctr" anchorCtr="0">
              <a:noAutofit/>
            </a:bodyPr>
            <a:lstStyle/>
            <a:p>
              <a:pPr lvl="0"/>
              <a:r>
                <a:rPr lang="en-GB" sz="1600" dirty="0">
                  <a:latin typeface="Twinkl" panose="02000000000000000000" pitchFamily="2" charset="0"/>
                </a:rPr>
                <a:t>If we are experiencing uncomfortable emotions or facing challenges, our support network can give us the help and support we need.</a:t>
              </a:r>
            </a:p>
          </p:txBody>
        </p:sp>
        <p:pic>
          <p:nvPicPr>
            <p:cNvPr id="18" name="Google Shape;199;p8">
              <a:extLst>
                <a:ext uri="{FF2B5EF4-FFF2-40B4-BE49-F238E27FC236}">
                  <a16:creationId xmlns:a16="http://schemas.microsoft.com/office/drawing/2014/main" id="{852709C2-98F5-453D-95E0-2B1BFD43FF97}"/>
                </a:ext>
              </a:extLst>
            </p:cNvPr>
            <p:cNvPicPr preferRelativeResize="0"/>
            <p:nvPr/>
          </p:nvPicPr>
          <p:blipFill rotWithShape="1">
            <a:blip r:embed="rId9" cstate="screen">
              <a:extLst>
                <a:ext uri="{28A0092B-C50C-407E-A947-70E740481C1C}">
                  <a14:useLocalDpi xmlns:a14="http://schemas.microsoft.com/office/drawing/2010/main"/>
                </a:ext>
              </a:extLst>
            </a:blip>
            <a:srcRect r="-17097"/>
            <a:stretch/>
          </p:blipFill>
          <p:spPr>
            <a:xfrm>
              <a:off x="6043700" y="5405633"/>
              <a:ext cx="816118" cy="805598"/>
            </a:xfrm>
            <a:prstGeom prst="ellipse">
              <a:avLst/>
            </a:prstGeom>
            <a:solidFill>
              <a:schemeClr val="lt1"/>
            </a:solidFill>
            <a:ln w="28575" cap="flat" cmpd="sng">
              <a:solidFill>
                <a:srgbClr val="F1884C"/>
              </a:solidFill>
              <a:prstDash val="solid"/>
              <a:round/>
              <a:headEnd type="none" w="sm" len="sm"/>
              <a:tailEnd type="none" w="sm" len="sm"/>
            </a:ln>
          </p:spPr>
        </p:pic>
        <p:pic>
          <p:nvPicPr>
            <p:cNvPr id="19" name="Google Shape;205;p8">
              <a:extLst>
                <a:ext uri="{FF2B5EF4-FFF2-40B4-BE49-F238E27FC236}">
                  <a16:creationId xmlns:a16="http://schemas.microsoft.com/office/drawing/2014/main" id="{D056D97A-737A-446C-89EC-9F1042D4ED78}"/>
                </a:ext>
              </a:extLst>
            </p:cNvPr>
            <p:cNvPicPr preferRelativeResize="0"/>
            <p:nvPr/>
          </p:nvPicPr>
          <p:blipFill rotWithShape="1">
            <a:blip r:embed="rId10" cstate="screen">
              <a:extLst>
                <a:ext uri="{28A0092B-C50C-407E-A947-70E740481C1C}">
                  <a14:useLocalDpi xmlns:a14="http://schemas.microsoft.com/office/drawing/2010/main"/>
                </a:ext>
              </a:extLst>
            </a:blip>
            <a:srcRect t="-13767" r="-6670"/>
            <a:stretch/>
          </p:blipFill>
          <p:spPr>
            <a:xfrm>
              <a:off x="7120161" y="5405632"/>
              <a:ext cx="816118" cy="805600"/>
            </a:xfrm>
            <a:prstGeom prst="ellipse">
              <a:avLst/>
            </a:prstGeom>
            <a:solidFill>
              <a:schemeClr val="lt1"/>
            </a:solidFill>
            <a:ln w="28575" cap="flat" cmpd="sng">
              <a:solidFill>
                <a:srgbClr val="BAD1BE"/>
              </a:solidFill>
              <a:prstDash val="solid"/>
              <a:round/>
              <a:headEnd type="none" w="sm" len="sm"/>
              <a:tailEnd type="none" w="sm" len="sm"/>
            </a:ln>
          </p:spPr>
        </p:pic>
      </p:grpSp>
    </p:spTree>
    <p:extLst>
      <p:ext uri="{BB962C8B-B14F-4D97-AF65-F5344CB8AC3E}">
        <p14:creationId xmlns:p14="http://schemas.microsoft.com/office/powerpoint/2010/main" val="1572635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1000"/>
                                        <p:tgtEl>
                                          <p:spTgt spid="23"/>
                                        </p:tgtEl>
                                      </p:cBhvr>
                                    </p:animEffect>
                                    <p:anim calcmode="lin" valueType="num">
                                      <p:cBhvr>
                                        <p:cTn id="15" dur="1000" fill="hold"/>
                                        <p:tgtEl>
                                          <p:spTgt spid="23"/>
                                        </p:tgtEl>
                                        <p:attrNameLst>
                                          <p:attrName>ppt_x</p:attrName>
                                        </p:attrNameLst>
                                      </p:cBhvr>
                                      <p:tavLst>
                                        <p:tav tm="0">
                                          <p:val>
                                            <p:strVal val="#ppt_x"/>
                                          </p:val>
                                        </p:tav>
                                        <p:tav tm="100000">
                                          <p:val>
                                            <p:strVal val="#ppt_x"/>
                                          </p:val>
                                        </p:tav>
                                      </p:tavLst>
                                    </p:anim>
                                    <p:anim calcmode="lin" valueType="num">
                                      <p:cBhvr>
                                        <p:cTn id="1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anim calcmode="lin" valueType="num">
                                      <p:cBhvr>
                                        <p:cTn id="22" dur="1000" fill="hold"/>
                                        <p:tgtEl>
                                          <p:spTgt spid="24"/>
                                        </p:tgtEl>
                                        <p:attrNameLst>
                                          <p:attrName>ppt_x</p:attrName>
                                        </p:attrNameLst>
                                      </p:cBhvr>
                                      <p:tavLst>
                                        <p:tav tm="0">
                                          <p:val>
                                            <p:strVal val="#ppt_x"/>
                                          </p:val>
                                        </p:tav>
                                        <p:tav tm="100000">
                                          <p:val>
                                            <p:strVal val="#ppt_x"/>
                                          </p:val>
                                        </p:tav>
                                      </p:tavLst>
                                    </p:anim>
                                    <p:anim calcmode="lin" valueType="num">
                                      <p:cBhvr>
                                        <p:cTn id="2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1000"/>
                                        <p:tgtEl>
                                          <p:spTgt spid="25"/>
                                        </p:tgtEl>
                                      </p:cBhvr>
                                    </p:animEffect>
                                    <p:anim calcmode="lin" valueType="num">
                                      <p:cBhvr>
                                        <p:cTn id="29" dur="1000" fill="hold"/>
                                        <p:tgtEl>
                                          <p:spTgt spid="25"/>
                                        </p:tgtEl>
                                        <p:attrNameLst>
                                          <p:attrName>ppt_x</p:attrName>
                                        </p:attrNameLst>
                                      </p:cBhvr>
                                      <p:tavLst>
                                        <p:tav tm="0">
                                          <p:val>
                                            <p:strVal val="#ppt_x"/>
                                          </p:val>
                                        </p:tav>
                                        <p:tav tm="100000">
                                          <p:val>
                                            <p:strVal val="#ppt_x"/>
                                          </p:val>
                                        </p:tav>
                                      </p:tavLst>
                                    </p:anim>
                                    <p:anim calcmode="lin" valueType="num">
                                      <p:cBhvr>
                                        <p:cTn id="30"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13"/>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322" name="Google Shape;322;p13"/>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3600" b="1" dirty="0">
                <a:solidFill>
                  <a:schemeClr val="lt1"/>
                </a:solidFill>
                <a:latin typeface="Twinkl" panose="02000000000000000000" pitchFamily="2" charset="0"/>
              </a:rPr>
              <a:t>Reflection </a:t>
            </a:r>
            <a:endParaRPr lang="en-GB" dirty="0">
              <a:latin typeface="Twinkl" panose="02000000000000000000" pitchFamily="2" charset="0"/>
            </a:endParaRPr>
          </a:p>
        </p:txBody>
      </p:sp>
      <p:sp>
        <p:nvSpPr>
          <p:cNvPr id="323" name="Google Shape;323;p13"/>
          <p:cNvSpPr/>
          <p:nvPr/>
        </p:nvSpPr>
        <p:spPr>
          <a:xfrm>
            <a:off x="982043" y="2147330"/>
            <a:ext cx="3906568" cy="2563339"/>
          </a:xfrm>
          <a:prstGeom prst="wedgeRoundRectCallout">
            <a:avLst>
              <a:gd name="adj1" fmla="val 85727"/>
              <a:gd name="adj2" fmla="val -26163"/>
              <a:gd name="adj3" fmla="val 16667"/>
            </a:avLst>
          </a:prstGeom>
          <a:solidFill>
            <a:srgbClr val="F8BD95"/>
          </a:solidFill>
          <a:ln w="28575" cap="flat" cmpd="sng">
            <a:solidFill>
              <a:srgbClr val="F1884C"/>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latin typeface="Twinkl" panose="02000000000000000000" pitchFamily="2" charset="0"/>
              </a:rPr>
              <a:t>Let’s take some time to build self-awareness and better understand things that help us to learn, grow and overcome challenges. </a:t>
            </a:r>
          </a:p>
        </p:txBody>
      </p:sp>
      <p:pic>
        <p:nvPicPr>
          <p:cNvPr id="6" name="Google Shape;335;p14">
            <a:extLst>
              <a:ext uri="{FF2B5EF4-FFF2-40B4-BE49-F238E27FC236}">
                <a16:creationId xmlns:a16="http://schemas.microsoft.com/office/drawing/2014/main" id="{01039BC4-3F51-4C76-B600-3C0D75095FEA}"/>
              </a:ext>
            </a:extLst>
          </p:cNvPr>
          <p:cNvPicPr preferRelativeResize="0"/>
          <p:nvPr/>
        </p:nvPicPr>
        <p:blipFill rotWithShape="1">
          <a:blip r:embed="rId3" cstate="screen">
            <a:extLst>
              <a:ext uri="{28A0092B-C50C-407E-A947-70E740481C1C}">
                <a14:useLocalDpi xmlns:a14="http://schemas.microsoft.com/office/drawing/2010/main"/>
              </a:ext>
            </a:extLst>
          </a:blip>
          <a:srcRect/>
          <a:stretch/>
        </p:blipFill>
        <p:spPr>
          <a:xfrm>
            <a:off x="5572330" y="1513946"/>
            <a:ext cx="2816020" cy="545291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323"/>
                                        </p:tgtEl>
                                        <p:attrNameLst>
                                          <p:attrName>style.visibility</p:attrName>
                                        </p:attrNameLst>
                                      </p:cBhvr>
                                      <p:to>
                                        <p:strVal val="visible"/>
                                      </p:to>
                                    </p:set>
                                    <p:animEffect transition="in" filter="wipe(right)">
                                      <p:cBhvr>
                                        <p:cTn id="13" dur="1000"/>
                                        <p:tgtEl>
                                          <p:spTgt spid="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14"/>
          <p:cNvSpPr/>
          <p:nvPr/>
        </p:nvSpPr>
        <p:spPr>
          <a:xfrm>
            <a:off x="754367" y="750547"/>
            <a:ext cx="7700453" cy="763399"/>
          </a:xfrm>
          <a:prstGeom prst="roundRect">
            <a:avLst>
              <a:gd name="adj" fmla="val 16667"/>
            </a:avLst>
          </a:prstGeom>
          <a:solidFill>
            <a:srgbClr val="BAD1BE">
              <a:alpha val="4588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winkl" panose="02000000000000000000" pitchFamily="2" charset="0"/>
              <a:sym typeface="Arial"/>
            </a:endParaRPr>
          </a:p>
        </p:txBody>
      </p:sp>
      <p:sp>
        <p:nvSpPr>
          <p:cNvPr id="330" name="Google Shape;330;p14"/>
          <p:cNvSpPr/>
          <p:nvPr/>
        </p:nvSpPr>
        <p:spPr>
          <a:xfrm>
            <a:off x="687897" y="582848"/>
            <a:ext cx="7700453" cy="763399"/>
          </a:xfrm>
          <a:prstGeom prst="roundRect">
            <a:avLst>
              <a:gd name="adj" fmla="val 16667"/>
            </a:avLst>
          </a:prstGeom>
          <a:solidFill>
            <a:srgbClr val="BAD1BE"/>
          </a:solidFill>
          <a:ln w="28575" cap="flat" cmpd="sng">
            <a:solidFill>
              <a:srgbClr val="DFEAE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3600" b="1" dirty="0">
                <a:solidFill>
                  <a:schemeClr val="lt1"/>
                </a:solidFill>
                <a:latin typeface="Twinkl" panose="02000000000000000000" pitchFamily="2" charset="0"/>
              </a:rPr>
              <a:t>Reflection </a:t>
            </a:r>
            <a:endParaRPr lang="en-GB" sz="3600" dirty="0">
              <a:latin typeface="Twinkl" panose="02000000000000000000" pitchFamily="2" charset="0"/>
            </a:endParaRPr>
          </a:p>
        </p:txBody>
      </p:sp>
      <p:grpSp>
        <p:nvGrpSpPr>
          <p:cNvPr id="331" name="Google Shape;331;p14"/>
          <p:cNvGrpSpPr/>
          <p:nvPr/>
        </p:nvGrpSpPr>
        <p:grpSpPr>
          <a:xfrm>
            <a:off x="687897" y="1681645"/>
            <a:ext cx="7700453" cy="931098"/>
            <a:chOff x="838200" y="3197044"/>
            <a:chExt cx="5262310" cy="1561443"/>
          </a:xfrm>
        </p:grpSpPr>
        <p:sp>
          <p:nvSpPr>
            <p:cNvPr id="332" name="Google Shape;332;p14"/>
            <p:cNvSpPr/>
            <p:nvPr/>
          </p:nvSpPr>
          <p:spPr>
            <a:xfrm>
              <a:off x="899861" y="3478274"/>
              <a:ext cx="5200649" cy="1280213"/>
            </a:xfrm>
            <a:prstGeom prst="roundRect">
              <a:avLst>
                <a:gd name="adj" fmla="val 16667"/>
              </a:avLst>
            </a:prstGeom>
            <a:solidFill>
              <a:srgbClr val="F8BD9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232321"/>
                </a:solidFill>
                <a:latin typeface="Twinkl" panose="02000000000000000000" pitchFamily="2" charset="0"/>
                <a:sym typeface="Arial"/>
              </a:endParaRPr>
            </a:p>
          </p:txBody>
        </p:sp>
        <p:sp>
          <p:nvSpPr>
            <p:cNvPr id="333" name="Google Shape;333;p14"/>
            <p:cNvSpPr/>
            <p:nvPr/>
          </p:nvSpPr>
          <p:spPr>
            <a:xfrm>
              <a:off x="838200" y="3197044"/>
              <a:ext cx="5200650" cy="1396858"/>
            </a:xfrm>
            <a:prstGeom prst="roundRect">
              <a:avLst>
                <a:gd name="adj" fmla="val 16667"/>
              </a:avLst>
            </a:prstGeom>
            <a:solidFill>
              <a:schemeClr val="lt1"/>
            </a:solidFill>
            <a:ln w="38100" cap="flat" cmpd="sng">
              <a:solidFill>
                <a:srgbClr val="F1884C"/>
              </a:solidFill>
              <a:prstDash val="solid"/>
              <a:miter lim="800000"/>
              <a:headEnd type="none" w="sm" len="sm"/>
              <a:tailEnd type="none" w="sm" len="sm"/>
            </a:ln>
          </p:spPr>
          <p:txBody>
            <a:bodyPr spcFirstLastPara="1" wrap="square" lIns="91425" tIns="45700" rIns="91425" bIns="45700" anchor="ctr" anchorCtr="0">
              <a:noAutofit/>
            </a:bodyPr>
            <a:lstStyle/>
            <a:p>
              <a:pPr lvl="0"/>
              <a:r>
                <a:rPr lang="en-GB" sz="1800" dirty="0">
                  <a:solidFill>
                    <a:srgbClr val="232321"/>
                  </a:solidFill>
                  <a:latin typeface="Twinkl" panose="02000000000000000000" pitchFamily="2" charset="0"/>
                </a:rPr>
                <a:t>Let’s look after our mental health and take care of the mental health of those around us.</a:t>
              </a:r>
            </a:p>
          </p:txBody>
        </p:sp>
      </p:grpSp>
      <p:pic>
        <p:nvPicPr>
          <p:cNvPr id="14" name="Google Shape;405;p19">
            <a:extLst>
              <a:ext uri="{FF2B5EF4-FFF2-40B4-BE49-F238E27FC236}">
                <a16:creationId xmlns:a16="http://schemas.microsoft.com/office/drawing/2014/main" id="{4C00D451-DC22-4A78-94C1-B6613EDC5D88}"/>
              </a:ext>
            </a:extLst>
          </p:cNvPr>
          <p:cNvPicPr preferRelativeResize="0"/>
          <p:nvPr/>
        </p:nvPicPr>
        <p:blipFill rotWithShape="1">
          <a:blip r:embed="rId3" cstate="screen">
            <a:extLst>
              <a:ext uri="{28A0092B-C50C-407E-A947-70E740481C1C}">
                <a14:useLocalDpi xmlns:a14="http://schemas.microsoft.com/office/drawing/2010/main"/>
              </a:ext>
            </a:extLst>
          </a:blip>
          <a:srcRect/>
          <a:stretch/>
        </p:blipFill>
        <p:spPr>
          <a:xfrm flipH="1">
            <a:off x="521494" y="2849998"/>
            <a:ext cx="8082756" cy="345872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31"/>
                                        </p:tgtEl>
                                        <p:attrNameLst>
                                          <p:attrName>style.visibility</p:attrName>
                                        </p:attrNameLst>
                                      </p:cBhvr>
                                      <p:to>
                                        <p:strVal val="visible"/>
                                      </p:to>
                                    </p:set>
                                    <p:animEffect transition="in" filter="fade">
                                      <p:cBhvr>
                                        <p:cTn id="7" dur="1000"/>
                                        <p:tgtEl>
                                          <p:spTgt spid="331"/>
                                        </p:tgtEl>
                                      </p:cBhvr>
                                    </p:animEffect>
                                    <p:anim calcmode="lin" valueType="num">
                                      <p:cBhvr>
                                        <p:cTn id="8" dur="1000" fill="hold"/>
                                        <p:tgtEl>
                                          <p:spTgt spid="331"/>
                                        </p:tgtEl>
                                        <p:attrNameLst>
                                          <p:attrName>ppt_x</p:attrName>
                                        </p:attrNameLst>
                                      </p:cBhvr>
                                      <p:tavLst>
                                        <p:tav tm="0">
                                          <p:val>
                                            <p:strVal val="#ppt_x"/>
                                          </p:val>
                                        </p:tav>
                                        <p:tav tm="100000">
                                          <p:val>
                                            <p:strVal val="#ppt_x"/>
                                          </p:val>
                                        </p:tav>
                                      </p:tavLst>
                                    </p:anim>
                                    <p:anim calcmode="lin" valueType="num">
                                      <p:cBhvr>
                                        <p:cTn id="9" dur="1000" fill="hold"/>
                                        <p:tgtEl>
                                          <p:spTgt spid="3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mph" presetSubtype="0" fill="hold" nodeType="afterEffect">
                                  <p:stCondLst>
                                    <p:cond delay="0"/>
                                  </p:stCondLst>
                                  <p:childTnLst>
                                    <p:animEffect transition="out" filter="fade">
                                      <p:cBhvr>
                                        <p:cTn id="12" dur="1000" tmFilter="0, 0; .2, .5; .8, .5; 1, 0"/>
                                        <p:tgtEl>
                                          <p:spTgt spid="331"/>
                                        </p:tgtEl>
                                      </p:cBhvr>
                                    </p:animEffect>
                                    <p:animScale>
                                      <p:cBhvr>
                                        <p:cTn id="13" dur="500" autoRev="1" fill="hold"/>
                                        <p:tgtEl>
                                          <p:spTgt spid="33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lide Layouts">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3D44FC75412D043A7C9CAC925258056" ma:contentTypeVersion="16" ma:contentTypeDescription="Create a new document." ma:contentTypeScope="" ma:versionID="53b548dc4959dce1536e3d3f7009f1c8">
  <xsd:schema xmlns:xsd="http://www.w3.org/2001/XMLSchema" xmlns:xs="http://www.w3.org/2001/XMLSchema" xmlns:p="http://schemas.microsoft.com/office/2006/metadata/properties" xmlns:ns3="dc2e1919-b5e4-4f0a-b9d2-17a6fb8d822e" xmlns:ns4="f58a0597-32ec-4035-9c4b-7ef14cf8417e" targetNamespace="http://schemas.microsoft.com/office/2006/metadata/properties" ma:root="true" ma:fieldsID="8f72a026f9408adb6b97513df684e654" ns3:_="" ns4:_="">
    <xsd:import namespace="dc2e1919-b5e4-4f0a-b9d2-17a6fb8d822e"/>
    <xsd:import namespace="f58a0597-32ec-4035-9c4b-7ef14cf8417e"/>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LengthInSeconds" minOccurs="0"/>
                <xsd:element ref="ns3:MediaServiceLocation" minOccurs="0"/>
                <xsd:element ref="ns3:MediaServiceGenerationTime" minOccurs="0"/>
                <xsd:element ref="ns3:MediaServiceEventHashCode" minOccurs="0"/>
                <xsd:element ref="ns3:MediaServiceOCR" minOccurs="0"/>
                <xsd:element ref="ns3:MediaServiceObjectDetectorVersions" minOccurs="0"/>
                <xsd:element ref="ns3:MediaServiceSystemTags"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e1919-b5e4-4f0a-b9d2-17a6fb8d82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descrip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ObjectDetectorVersions" ma:index="17" nillable="true" ma:displayName="MediaServiceObjectDetectorVersions" ma:description="" ma:hidden="true" ma:indexed="true" ma:internalName="MediaServiceObjectDetectorVersions" ma:readOnly="true">
      <xsd:simpleType>
        <xsd:restriction base="dms:Text"/>
      </xsd:simpleType>
    </xsd:element>
    <xsd:element name="MediaServiceSystemTags" ma:index="18" nillable="true" ma:displayName="MediaServiceSystemTags" ma:hidden="true" ma:internalName="MediaServiceSystemTags" ma:readOnly="true">
      <xsd:simpleType>
        <xsd:restriction base="dms:Note"/>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_activity" ma:index="20"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8a0597-32ec-4035-9c4b-7ef14cf8417e" elementFormDefault="qualified">
    <xsd:import namespace="http://schemas.microsoft.com/office/2006/documentManagement/types"/>
    <xsd:import namespace="http://schemas.microsoft.com/office/infopath/2007/PartnerControls"/>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element name="SharingHintHash" ma:index="2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dc2e1919-b5e4-4f0a-b9d2-17a6fb8d822e" xsi:nil="true"/>
  </documentManagement>
</p:properties>
</file>

<file path=customXml/itemProps1.xml><?xml version="1.0" encoding="utf-8"?>
<ds:datastoreItem xmlns:ds="http://schemas.openxmlformats.org/officeDocument/2006/customXml" ds:itemID="{513524A3-D9FC-45DD-8F4F-0B61BB747478}">
  <ds:schemaRefs>
    <ds:schemaRef ds:uri="http://schemas.microsoft.com/sharepoint/v3/contenttype/forms"/>
  </ds:schemaRefs>
</ds:datastoreItem>
</file>

<file path=customXml/itemProps2.xml><?xml version="1.0" encoding="utf-8"?>
<ds:datastoreItem xmlns:ds="http://schemas.openxmlformats.org/officeDocument/2006/customXml" ds:itemID="{BE46536F-5D60-4BAA-9B9C-AC2D892E3D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2e1919-b5e4-4f0a-b9d2-17a6fb8d822e"/>
    <ds:schemaRef ds:uri="f58a0597-32ec-4035-9c4b-7ef14cf841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795DF42-8778-47EF-BF8A-D75865CD8CC4}">
  <ds:schemaRefs>
    <ds:schemaRef ds:uri="http://purl.org/dc/elements/1.1/"/>
    <ds:schemaRef ds:uri="http://schemas.microsoft.com/office/2006/metadata/properties"/>
    <ds:schemaRef ds:uri="dc2e1919-b5e4-4f0a-b9d2-17a6fb8d822e"/>
    <ds:schemaRef ds:uri="f58a0597-32ec-4035-9c4b-7ef14cf8417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687</TotalTime>
  <Words>1124</Words>
  <Application>Microsoft Office PowerPoint</Application>
  <PresentationFormat>On-screen Show (4:3)</PresentationFormat>
  <Paragraphs>92</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Twinkl</vt:lpstr>
      <vt:lpstr>Calibri</vt:lpstr>
      <vt:lpstr>Slide Layouts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twinkl</dc:creator>
  <cp:lastModifiedBy>Sarah GARRETT</cp:lastModifiedBy>
  <cp:revision>25</cp:revision>
  <dcterms:created xsi:type="dcterms:W3CDTF">2022-11-30T16:11:57Z</dcterms:created>
  <dcterms:modified xsi:type="dcterms:W3CDTF">2025-02-04T11:22:31Z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0x010100E3D44FC75412D043A7C9CAC925258056</vt:lpwstr>
  </property>
</Properties>
</file>